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85" r:id="rId5"/>
    <p:sldId id="259" r:id="rId6"/>
    <p:sldId id="261" r:id="rId7"/>
    <p:sldId id="262" r:id="rId8"/>
    <p:sldId id="267" r:id="rId9"/>
    <p:sldId id="263" r:id="rId10"/>
    <p:sldId id="264" r:id="rId11"/>
    <p:sldId id="286" r:id="rId12"/>
    <p:sldId id="265" r:id="rId13"/>
    <p:sldId id="266" r:id="rId14"/>
    <p:sldId id="268" r:id="rId15"/>
    <p:sldId id="300" r:id="rId16"/>
    <p:sldId id="288" r:id="rId17"/>
    <p:sldId id="287" r:id="rId18"/>
    <p:sldId id="270" r:id="rId19"/>
    <p:sldId id="299" r:id="rId20"/>
    <p:sldId id="271" r:id="rId21"/>
    <p:sldId id="294" r:id="rId22"/>
    <p:sldId id="295" r:id="rId23"/>
    <p:sldId id="289" r:id="rId24"/>
    <p:sldId id="301" r:id="rId25"/>
    <p:sldId id="273" r:id="rId26"/>
    <p:sldId id="298" r:id="rId27"/>
    <p:sldId id="297" r:id="rId28"/>
    <p:sldId id="302" r:id="rId29"/>
    <p:sldId id="303" r:id="rId30"/>
    <p:sldId id="274" r:id="rId31"/>
    <p:sldId id="275" r:id="rId32"/>
    <p:sldId id="290" r:id="rId33"/>
    <p:sldId id="276" r:id="rId34"/>
    <p:sldId id="277" r:id="rId35"/>
    <p:sldId id="278" r:id="rId36"/>
    <p:sldId id="279" r:id="rId37"/>
    <p:sldId id="291" r:id="rId38"/>
    <p:sldId id="281" r:id="rId39"/>
    <p:sldId id="280" r:id="rId40"/>
    <p:sldId id="282"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1" clrIdx="0">
    <p:extLst>
      <p:ext uri="{19B8F6BF-5375-455C-9EA6-DF929625EA0E}">
        <p15:presenceInfo xmlns:p15="http://schemas.microsoft.com/office/powerpoint/2012/main" userId="A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9D0505"/>
    <a:srgbClr val="F1F9FE"/>
    <a:srgbClr val="558ED5"/>
    <a:srgbClr val="8EB4E3"/>
    <a:srgbClr val="E09560"/>
    <a:srgbClr val="ECB88C"/>
    <a:srgbClr val="DAF0FD"/>
    <a:srgbClr val="E4E8D0"/>
    <a:srgbClr val="DBF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3" autoAdjust="0"/>
    <p:restoredTop sz="87046" autoAdjust="0"/>
  </p:normalViewPr>
  <p:slideViewPr>
    <p:cSldViewPr>
      <p:cViewPr varScale="1">
        <p:scale>
          <a:sx n="72" d="100"/>
          <a:sy n="72" d="100"/>
        </p:scale>
        <p:origin x="7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039DE-59C7-4469-8720-AB7CBA9DC929}" type="datetimeFigureOut">
              <a:rPr lang="en-US" smtClean="0"/>
              <a:t>3/27/2020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802CB-EDD9-49AC-889B-1812BF6C7873}" type="slidenum">
              <a:rPr lang="en-US" smtClean="0"/>
              <a:t>‹#›</a:t>
            </a:fld>
            <a:endParaRPr lang="en-US" dirty="0"/>
          </a:p>
        </p:txBody>
      </p:sp>
    </p:spTree>
    <p:extLst>
      <p:ext uri="{BB962C8B-B14F-4D97-AF65-F5344CB8AC3E}">
        <p14:creationId xmlns:p14="http://schemas.microsoft.com/office/powerpoint/2010/main" val="412165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This chapter marks</a:t>
            </a:r>
            <a:r>
              <a:rPr lang="en-US" baseline="0" dirty="0"/>
              <a:t> the point of the book where we start delving into </a:t>
            </a:r>
            <a:r>
              <a:rPr lang="en-US" b="0" baseline="0" dirty="0"/>
              <a:t>important macroeconomic concepts, including gross domestic product and consumer prices. A study of macroeconomics allows us to better understand how well off we will be in the future. This depends on individual choices, like where to live, whether to have a family, and career path decisions. However, this is also largely influenced by forces outside of an individual’s control, such as the availability of jobs, housing prices, and changes in prices over time. The study of macroeconomics allows us to understand how billions of individual decisions add up to shape the economy as a whole. Macroeconomics includes the study of growth, inflation, cycles (booms/busts), and unemployment. This chapter will cover the most useful metric of macroeconomics, gross domestic product (GDP).</a:t>
            </a:r>
            <a:r>
              <a:rPr lang="en-US" b="1" baseline="0" dirty="0"/>
              <a:t> </a:t>
            </a:r>
            <a:r>
              <a:rPr lang="en-US" b="0" baseline="0" dirty="0"/>
              <a:t>GDP</a:t>
            </a:r>
            <a:r>
              <a:rPr lang="en-US" b="1" baseline="0" dirty="0"/>
              <a:t> </a:t>
            </a:r>
            <a:r>
              <a:rPr lang="en-US" b="0" baseline="0" dirty="0"/>
              <a:t>sums up the economic activity in a country and is used to track overall economic growth and cycles in the economy. </a:t>
            </a:r>
            <a:endParaRPr lang="en-US" b="1" baseline="0" dirty="0"/>
          </a:p>
        </p:txBody>
      </p:sp>
      <p:sp>
        <p:nvSpPr>
          <p:cNvPr id="4" name="Slide Number Placeholder 3"/>
          <p:cNvSpPr>
            <a:spLocks noGrp="1"/>
          </p:cNvSpPr>
          <p:nvPr>
            <p:ph type="sldNum" sz="quarter" idx="10"/>
          </p:nvPr>
        </p:nvSpPr>
        <p:spPr/>
        <p:txBody>
          <a:bodyPr/>
          <a:lstStyle/>
          <a:p>
            <a:fld id="{870802CB-EDD9-49AC-889B-1812BF6C7873}" type="slidenum">
              <a:rPr lang="en-US" smtClean="0"/>
              <a:t>1</a:t>
            </a:fld>
            <a:endParaRPr lang="en-US" dirty="0"/>
          </a:p>
        </p:txBody>
      </p:sp>
    </p:spTree>
    <p:extLst>
      <p:ext uri="{BB962C8B-B14F-4D97-AF65-F5344CB8AC3E}">
        <p14:creationId xmlns:p14="http://schemas.microsoft.com/office/powerpoint/2010/main" val="211789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802CB-EDD9-49AC-889B-1812BF6C7873}" type="slidenum">
              <a:rPr lang="en-US" smtClean="0"/>
              <a:t>10</a:t>
            </a:fld>
            <a:endParaRPr lang="en-US" dirty="0"/>
          </a:p>
        </p:txBody>
      </p:sp>
    </p:spTree>
    <p:extLst>
      <p:ext uri="{BB962C8B-B14F-4D97-AF65-F5344CB8AC3E}">
        <p14:creationId xmlns:p14="http://schemas.microsoft.com/office/powerpoint/2010/main" val="199696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goods produced in the United States are exported, the transaction is expenditure by other countries and income for the United States.  When people in the United States spend money on goods made in another country, the transaction is expenditure in the United States and income for the other country.</a:t>
            </a:r>
          </a:p>
        </p:txBody>
      </p:sp>
      <p:sp>
        <p:nvSpPr>
          <p:cNvPr id="4" name="Slide Number Placeholder 3"/>
          <p:cNvSpPr>
            <a:spLocks noGrp="1"/>
          </p:cNvSpPr>
          <p:nvPr>
            <p:ph type="sldNum" sz="quarter" idx="10"/>
          </p:nvPr>
        </p:nvSpPr>
        <p:spPr/>
        <p:txBody>
          <a:bodyPr/>
          <a:lstStyle/>
          <a:p>
            <a:fld id="{870802CB-EDD9-49AC-889B-1812BF6C7873}" type="slidenum">
              <a:rPr lang="en-US" smtClean="0"/>
              <a:t>13</a:t>
            </a:fld>
            <a:endParaRPr lang="en-US" dirty="0"/>
          </a:p>
        </p:txBody>
      </p:sp>
    </p:spTree>
    <p:extLst>
      <p:ext uri="{BB962C8B-B14F-4D97-AF65-F5344CB8AC3E}">
        <p14:creationId xmlns:p14="http://schemas.microsoft.com/office/powerpoint/2010/main" val="226838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Sums up the value added at each stage of the production process. </a:t>
            </a:r>
            <a:r>
              <a:rPr lang="en-US" dirty="0"/>
              <a:t>Example: Peanut butter</a:t>
            </a:r>
          </a:p>
          <a:p>
            <a:pPr marL="171450" indent="-171450">
              <a:buFontTx/>
              <a:buChar char="-"/>
            </a:pPr>
            <a:r>
              <a:rPr lang="en-US" dirty="0">
                <a:solidFill>
                  <a:schemeClr val="accent6"/>
                </a:solidFill>
              </a:rPr>
              <a:t>Peanut farmer adds value combining</a:t>
            </a:r>
            <a:r>
              <a:rPr lang="en-US" baseline="0" dirty="0">
                <a:solidFill>
                  <a:schemeClr val="accent6"/>
                </a:solidFill>
              </a:rPr>
              <a:t> seeds, land, and water to grow peanuts. The farmer sells the peanuts to a wholesaler who sells the peanuts to a factory. The factory sells peanut butter jars to a grocery store who sells the final product to the consumer.</a:t>
            </a:r>
          </a:p>
          <a:p>
            <a:pPr marL="171450" indent="-171450">
              <a:buFontTx/>
              <a:buChar char="-"/>
            </a:pPr>
            <a:r>
              <a:rPr lang="en-US" baseline="0" dirty="0">
                <a:solidFill>
                  <a:schemeClr val="accent6"/>
                </a:solidFill>
              </a:rPr>
              <a:t>Subtract the amount paid at each stage from the amount paid in the previous stage </a:t>
            </a:r>
            <a:r>
              <a:rPr lang="en-US" baseline="0" dirty="0">
                <a:solidFill>
                  <a:schemeClr val="accent6"/>
                </a:solidFill>
                <a:sym typeface="Wingdings" pitchFamily="2" charset="2"/>
              </a:rPr>
              <a:t> this is the value added for each stage. Sum each of these up</a:t>
            </a:r>
            <a:r>
              <a:rPr lang="en-US" baseline="0" dirty="0">
                <a:solidFill>
                  <a:schemeClr val="accent6"/>
                </a:solidFill>
              </a:rPr>
              <a:t> to determine the </a:t>
            </a:r>
            <a:r>
              <a:rPr lang="en-US" b="0" baseline="0" dirty="0">
                <a:solidFill>
                  <a:schemeClr val="accent6"/>
                </a:solidFill>
              </a:rPr>
              <a:t>final value added. This will be the same amount as if the other methods were used.</a:t>
            </a:r>
          </a:p>
          <a:p>
            <a:pPr marL="0" indent="0">
              <a:buFontTx/>
              <a:buNone/>
            </a:pPr>
            <a:endParaRPr lang="en-US" b="1" baseline="0" dirty="0"/>
          </a:p>
          <a:p>
            <a:pPr marL="0" indent="0">
              <a:buFontTx/>
              <a:buNone/>
            </a:pPr>
            <a:r>
              <a:rPr lang="en-US" b="1" baseline="0" dirty="0"/>
              <a:t>Expenditure vs. income vs. value-added:</a:t>
            </a:r>
          </a:p>
          <a:p>
            <a:pPr marL="0" indent="0">
              <a:buFontTx/>
              <a:buNone/>
            </a:pPr>
            <a:r>
              <a:rPr lang="en-US" b="0" baseline="0" dirty="0"/>
              <a:t>Expenditure</a:t>
            </a:r>
            <a:r>
              <a:rPr lang="en-US" b="1" baseline="0" dirty="0"/>
              <a:t> </a:t>
            </a:r>
            <a:r>
              <a:rPr lang="en-US" b="0" baseline="0" dirty="0"/>
              <a:t>—</a:t>
            </a:r>
            <a:r>
              <a:rPr lang="en-US" b="1" baseline="0" dirty="0"/>
              <a:t> </a:t>
            </a:r>
            <a:r>
              <a:rPr lang="en-US" b="0" baseline="0" dirty="0"/>
              <a:t>Separates different types of expenditures (e.g., how much more do consumers contribute to GDP than the government?).</a:t>
            </a:r>
          </a:p>
          <a:p>
            <a:pPr marL="0" indent="0">
              <a:buFontTx/>
              <a:buNone/>
            </a:pPr>
            <a:r>
              <a:rPr lang="en-US" b="0" baseline="0" dirty="0"/>
              <a:t>Income</a:t>
            </a:r>
            <a:r>
              <a:rPr lang="en-US" b="1" baseline="0" dirty="0"/>
              <a:t> </a:t>
            </a:r>
            <a:r>
              <a:rPr lang="en-US" b="0" baseline="0" dirty="0"/>
              <a:t>—</a:t>
            </a:r>
            <a:r>
              <a:rPr lang="en-US" b="1" baseline="0" dirty="0"/>
              <a:t> </a:t>
            </a:r>
            <a:r>
              <a:rPr lang="en-US" b="0" baseline="0" dirty="0"/>
              <a:t>Provides information about the relative importance of different factors of production.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Value-added — Identifies the value associated with each production stage.</a:t>
            </a:r>
          </a:p>
          <a:p>
            <a:pPr marL="0" indent="0">
              <a:buFontTx/>
              <a:buNone/>
            </a:pPr>
            <a:endParaRPr lang="en-US" b="0" baseline="0" dirty="0"/>
          </a:p>
          <a:p>
            <a:pPr marL="0" indent="0">
              <a:buFontTx/>
              <a:buNone/>
            </a:pPr>
            <a:r>
              <a:rPr lang="en-US" b="0" baseline="0" dirty="0"/>
              <a:t>Explain that many countries use all three approaches to provide policy-makers and researchers a full picture of the country’s economic activity.</a:t>
            </a:r>
            <a:endParaRPr lang="en-US" b="1" baseline="0" dirty="0"/>
          </a:p>
          <a:p>
            <a:pPr marL="0" indent="0">
              <a:buFontTx/>
              <a:buNone/>
            </a:pPr>
            <a:endParaRPr lang="en-US" b="0" dirty="0"/>
          </a:p>
        </p:txBody>
      </p:sp>
      <p:sp>
        <p:nvSpPr>
          <p:cNvPr id="4" name="Slide Number Placeholder 3"/>
          <p:cNvSpPr>
            <a:spLocks noGrp="1"/>
          </p:cNvSpPr>
          <p:nvPr>
            <p:ph type="sldNum" sz="quarter" idx="10"/>
          </p:nvPr>
        </p:nvSpPr>
        <p:spPr/>
        <p:txBody>
          <a:bodyPr/>
          <a:lstStyle/>
          <a:p>
            <a:fld id="{DE039F57-2E1C-4FC2-AABC-E2D3D29B83B2}" type="slidenum">
              <a:rPr lang="en-US" smtClean="0"/>
              <a:t>14</a:t>
            </a:fld>
            <a:endParaRPr lang="en-US" dirty="0"/>
          </a:p>
        </p:txBody>
      </p:sp>
    </p:spTree>
    <p:extLst>
      <p:ext uri="{BB962C8B-B14F-4D97-AF65-F5344CB8AC3E}">
        <p14:creationId xmlns:p14="http://schemas.microsoft.com/office/powerpoint/2010/main" val="193744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fld id="{DE039F57-2E1C-4FC2-AABC-E2D3D29B83B2}" type="slidenum">
              <a:rPr lang="en-US" smtClean="0"/>
              <a:t>15</a:t>
            </a:fld>
            <a:endParaRPr lang="en-US" dirty="0"/>
          </a:p>
        </p:txBody>
      </p:sp>
    </p:spTree>
    <p:extLst>
      <p:ext uri="{BB962C8B-B14F-4D97-AF65-F5344CB8AC3E}">
        <p14:creationId xmlns:p14="http://schemas.microsoft.com/office/powerpoint/2010/main" val="366930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16</a:t>
            </a:fld>
            <a:endParaRPr lang="en-US" dirty="0"/>
          </a:p>
        </p:txBody>
      </p:sp>
    </p:spTree>
    <p:extLst>
      <p:ext uri="{BB962C8B-B14F-4D97-AF65-F5344CB8AC3E}">
        <p14:creationId xmlns:p14="http://schemas.microsoft.com/office/powerpoint/2010/main" val="137627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adding up all the value added amounts from each production stage </a:t>
            </a:r>
            <a:r>
              <a:rPr lang="en-US" b="0" dirty="0"/>
              <a:t>yields</a:t>
            </a:r>
            <a:r>
              <a:rPr lang="en-US" b="0" baseline="0" dirty="0"/>
              <a:t> the same answer </a:t>
            </a:r>
            <a:r>
              <a:rPr lang="en-US" baseline="0" dirty="0"/>
              <a:t>as the price of the final good.</a:t>
            </a:r>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17</a:t>
            </a:fld>
            <a:endParaRPr lang="en-US" dirty="0"/>
          </a:p>
        </p:txBody>
      </p:sp>
    </p:spTree>
    <p:extLst>
      <p:ext uri="{BB962C8B-B14F-4D97-AF65-F5344CB8AC3E}">
        <p14:creationId xmlns:p14="http://schemas.microsoft.com/office/powerpoint/2010/main" val="137627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18</a:t>
            </a:fld>
            <a:endParaRPr lang="en-US" dirty="0"/>
          </a:p>
        </p:txBody>
      </p:sp>
    </p:spTree>
    <p:extLst>
      <p:ext uri="{BB962C8B-B14F-4D97-AF65-F5344CB8AC3E}">
        <p14:creationId xmlns:p14="http://schemas.microsoft.com/office/powerpoint/2010/main" val="86053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19</a:t>
            </a:fld>
            <a:endParaRPr lang="en-US" dirty="0"/>
          </a:p>
        </p:txBody>
      </p:sp>
    </p:spTree>
    <p:extLst>
      <p:ext uri="{BB962C8B-B14F-4D97-AF65-F5344CB8AC3E}">
        <p14:creationId xmlns:p14="http://schemas.microsoft.com/office/powerpoint/2010/main" val="86053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Real</a:t>
            </a:r>
            <a:r>
              <a:rPr lang="en-US" b="0" baseline="0" dirty="0"/>
              <a:t> GDP focuses solely on output, and t</a:t>
            </a:r>
            <a:r>
              <a:rPr lang="en-US" b="0" dirty="0"/>
              <a:t>he constant prices are given for</a:t>
            </a:r>
            <a:r>
              <a:rPr lang="en-US" b="0" baseline="0" dirty="0"/>
              <a:t> a specific year. Nominal GDP reports GDP without controlling for price changes. The example on this slide shows how many slices of pizza and plates of spaghetti were sold at their respective per unit prices in each year between 2015 and 2018 and the corresponding real and nominal GDP calculations,</a:t>
            </a:r>
            <a:r>
              <a:rPr lang="en-US" b="1" baseline="0" dirty="0"/>
              <a:t> </a:t>
            </a:r>
            <a:r>
              <a:rPr lang="en-US" b="0" baseline="0" dirty="0"/>
              <a:t>with an explanation of why the two numbers are different.</a:t>
            </a:r>
          </a:p>
        </p:txBody>
      </p:sp>
      <p:sp>
        <p:nvSpPr>
          <p:cNvPr id="4" name="Slide Number Placeholder 3"/>
          <p:cNvSpPr>
            <a:spLocks noGrp="1"/>
          </p:cNvSpPr>
          <p:nvPr>
            <p:ph type="sldNum" sz="quarter" idx="10"/>
          </p:nvPr>
        </p:nvSpPr>
        <p:spPr/>
        <p:txBody>
          <a:bodyPr/>
          <a:lstStyle/>
          <a:p>
            <a:fld id="{DE039F57-2E1C-4FC2-AABC-E2D3D29B83B2}" type="slidenum">
              <a:rPr lang="en-US" smtClean="0"/>
              <a:t>20</a:t>
            </a:fld>
            <a:endParaRPr lang="en-US" dirty="0"/>
          </a:p>
        </p:txBody>
      </p:sp>
    </p:spTree>
    <p:extLst>
      <p:ext uri="{BB962C8B-B14F-4D97-AF65-F5344CB8AC3E}">
        <p14:creationId xmlns:p14="http://schemas.microsoft.com/office/powerpoint/2010/main" val="85442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21</a:t>
            </a:fld>
            <a:endParaRPr lang="en-US" dirty="0"/>
          </a:p>
        </p:txBody>
      </p:sp>
    </p:spTree>
    <p:extLst>
      <p:ext uri="{BB962C8B-B14F-4D97-AF65-F5344CB8AC3E}">
        <p14:creationId xmlns:p14="http://schemas.microsoft.com/office/powerpoint/2010/main" val="85442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2</a:t>
            </a:fld>
            <a:endParaRPr lang="en-US" dirty="0"/>
          </a:p>
        </p:txBody>
      </p:sp>
    </p:spTree>
    <p:extLst>
      <p:ext uri="{BB962C8B-B14F-4D97-AF65-F5344CB8AC3E}">
        <p14:creationId xmlns:p14="http://schemas.microsoft.com/office/powerpoint/2010/main" val="370743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Explain to students that because prices are held constant, real GDP is less than nominal GDP for years with price increases (such as 2018). Nominal GDP equals real GDP in the base year.</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22</a:t>
            </a:fld>
            <a:endParaRPr lang="en-US" dirty="0"/>
          </a:p>
        </p:txBody>
      </p:sp>
    </p:spTree>
    <p:extLst>
      <p:ext uri="{BB962C8B-B14F-4D97-AF65-F5344CB8AC3E}">
        <p14:creationId xmlns:p14="http://schemas.microsoft.com/office/powerpoint/2010/main" val="854424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0" baseline="0" dirty="0"/>
              <a:t>GDP deflator is a weighted average of all of the individual price changes </a:t>
            </a:r>
            <a:r>
              <a:rPr lang="en-US" baseline="0" dirty="0"/>
              <a:t>in the economy. </a:t>
            </a:r>
            <a:r>
              <a:rPr lang="en-US" dirty="0"/>
              <a:t>We could always directly compare the price of each good in the current and base years, but that would be much like listing every good</a:t>
            </a:r>
            <a:r>
              <a:rPr lang="en-US" baseline="0" dirty="0"/>
              <a:t> and service instead of reporting total GDP. </a:t>
            </a:r>
            <a:r>
              <a:rPr lang="en-US" dirty="0"/>
              <a:t>Note that in actual governmental</a:t>
            </a:r>
            <a:r>
              <a:rPr lang="en-US" baseline="0" dirty="0"/>
              <a:t> statistics, the deflator is calculated with a more complex method (chain-weighted index), but both provide the same basic intuition: a measure of the changes in price levels.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0802CB-EDD9-49AC-889B-1812BF6C7873}" type="slidenum">
              <a:rPr lang="en-US" smtClean="0"/>
              <a:t>23</a:t>
            </a:fld>
            <a:endParaRPr lang="en-US" dirty="0"/>
          </a:p>
        </p:txBody>
      </p:sp>
    </p:spTree>
    <p:extLst>
      <p:ext uri="{BB962C8B-B14F-4D97-AF65-F5344CB8AC3E}">
        <p14:creationId xmlns:p14="http://schemas.microsoft.com/office/powerpoint/2010/main" val="207094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GDP deflator is one simple way of measuring changes in the price level.</a:t>
            </a:r>
            <a:r>
              <a:rPr lang="en-US" baseline="0" dirty="0"/>
              <a:t> </a:t>
            </a:r>
            <a:r>
              <a:rPr lang="en-US" dirty="0"/>
              <a:t>It allows us to deflate nominal GDP by controlling for price changes.</a:t>
            </a:r>
          </a:p>
          <a:p>
            <a:endParaRPr lang="en-US" dirty="0"/>
          </a:p>
        </p:txBody>
      </p:sp>
      <p:sp>
        <p:nvSpPr>
          <p:cNvPr id="4" name="Slide Number Placeholder 3"/>
          <p:cNvSpPr>
            <a:spLocks noGrp="1"/>
          </p:cNvSpPr>
          <p:nvPr>
            <p:ph type="sldNum" sz="quarter" idx="10"/>
          </p:nvPr>
        </p:nvSpPr>
        <p:spPr/>
        <p:txBody>
          <a:bodyPr/>
          <a:lstStyle/>
          <a:p>
            <a:fld id="{870802CB-EDD9-49AC-889B-1812BF6C7873}" type="slidenum">
              <a:rPr lang="en-US" smtClean="0"/>
              <a:t>24</a:t>
            </a:fld>
            <a:endParaRPr lang="en-US" dirty="0"/>
          </a:p>
        </p:txBody>
      </p:sp>
    </p:spTree>
    <p:extLst>
      <p:ext uri="{BB962C8B-B14F-4D97-AF65-F5344CB8AC3E}">
        <p14:creationId xmlns:p14="http://schemas.microsoft.com/office/powerpoint/2010/main" val="136645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0" baseline="0" dirty="0"/>
              <a:t>deflator</a:t>
            </a:r>
            <a:r>
              <a:rPr lang="en-US" baseline="0" dirty="0"/>
              <a:t> gets its name from its </a:t>
            </a:r>
            <a:r>
              <a:rPr lang="en-US" b="0" baseline="0" dirty="0"/>
              <a:t>relationship to inflation, which will be discussed in more detail in future chapters. Use this example to illustrate how </a:t>
            </a:r>
            <a:r>
              <a:rPr lang="en-US" baseline="0" dirty="0"/>
              <a:t>students can calculate the deflator [nominal/real × 100] and how students can use the deflator to calculate the inflation rate [(deflator1 - deflator0)/deflator0]. </a:t>
            </a:r>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25</a:t>
            </a:fld>
            <a:endParaRPr lang="en-US" dirty="0"/>
          </a:p>
        </p:txBody>
      </p:sp>
    </p:spTree>
    <p:extLst>
      <p:ext uri="{BB962C8B-B14F-4D97-AF65-F5344CB8AC3E}">
        <p14:creationId xmlns:p14="http://schemas.microsoft.com/office/powerpoint/2010/main" val="39337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26</a:t>
            </a:fld>
            <a:endParaRPr lang="en-US" dirty="0"/>
          </a:p>
        </p:txBody>
      </p:sp>
    </p:spTree>
    <p:extLst>
      <p:ext uri="{BB962C8B-B14F-4D97-AF65-F5344CB8AC3E}">
        <p14:creationId xmlns:p14="http://schemas.microsoft.com/office/powerpoint/2010/main" val="854424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Explain to students that the GDP deflator always equals 100 in the base year. Prices increased every year because the GDP deflator increased monotonically each year. The price increase between 2017 and 2018 was larger than the price increase from 2016 to 2017.</a:t>
            </a:r>
          </a:p>
        </p:txBody>
      </p:sp>
      <p:sp>
        <p:nvSpPr>
          <p:cNvPr id="4" name="Slide Number Placeholder 3"/>
          <p:cNvSpPr>
            <a:spLocks noGrp="1"/>
          </p:cNvSpPr>
          <p:nvPr>
            <p:ph type="sldNum" sz="quarter" idx="10"/>
          </p:nvPr>
        </p:nvSpPr>
        <p:spPr/>
        <p:txBody>
          <a:bodyPr/>
          <a:lstStyle/>
          <a:p>
            <a:fld id="{DE039F57-2E1C-4FC2-AABC-E2D3D29B83B2}" type="slidenum">
              <a:rPr lang="en-US" smtClean="0"/>
              <a:t>27</a:t>
            </a:fld>
            <a:endParaRPr lang="en-US" dirty="0"/>
          </a:p>
        </p:txBody>
      </p:sp>
    </p:spTree>
    <p:extLst>
      <p:ext uri="{BB962C8B-B14F-4D97-AF65-F5344CB8AC3E}">
        <p14:creationId xmlns:p14="http://schemas.microsoft.com/office/powerpoint/2010/main" val="854424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28</a:t>
            </a:fld>
            <a:endParaRPr lang="en-US" dirty="0"/>
          </a:p>
        </p:txBody>
      </p:sp>
    </p:spTree>
    <p:extLst>
      <p:ext uri="{BB962C8B-B14F-4D97-AF65-F5344CB8AC3E}">
        <p14:creationId xmlns:p14="http://schemas.microsoft.com/office/powerpoint/2010/main" val="210445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29</a:t>
            </a:fld>
            <a:endParaRPr lang="en-US" dirty="0"/>
          </a:p>
        </p:txBody>
      </p:sp>
    </p:spTree>
    <p:extLst>
      <p:ext uri="{BB962C8B-B14F-4D97-AF65-F5344CB8AC3E}">
        <p14:creationId xmlns:p14="http://schemas.microsoft.com/office/powerpoint/2010/main" val="2957956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GDP for a number of countries</a:t>
            </a:r>
            <a:r>
              <a:rPr lang="en-US" baseline="0" dirty="0"/>
              <a:t> around the world. We can see that the U.S. had the largest economy followed by China. However, this can be a misleading figure because </a:t>
            </a:r>
            <a:r>
              <a:rPr lang="en-US" b="0" baseline="0" dirty="0"/>
              <a:t>population levels within these countries are quite different. For example, China’s GDP is around 2/3 as large as the U.S. GDP, but China’s population is more than four times as large as the U.S. On the other hand, Norway has a much smaller economy than the US, but its population is much smaller. In fact, the average Norwegian is actually richer than the average American.</a:t>
            </a:r>
          </a:p>
          <a:p>
            <a:pPr marL="171450" indent="-171450">
              <a:buFontTx/>
              <a:buChar char="-"/>
            </a:pPr>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30</a:t>
            </a:fld>
            <a:endParaRPr lang="en-US" dirty="0"/>
          </a:p>
        </p:txBody>
      </p:sp>
    </p:spTree>
    <p:extLst>
      <p:ext uri="{BB962C8B-B14F-4D97-AF65-F5344CB8AC3E}">
        <p14:creationId xmlns:p14="http://schemas.microsoft.com/office/powerpoint/2010/main" val="278588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GDP per capita </a:t>
            </a:r>
            <a:r>
              <a:rPr lang="en-US" dirty="0"/>
              <a:t>gives us an idea of </a:t>
            </a:r>
            <a:r>
              <a:rPr lang="en-US" b="0" dirty="0"/>
              <a:t>how much is produced per person in a country. Point out to students that while China has a high GDP (refer to previous graph),</a:t>
            </a:r>
            <a:r>
              <a:rPr lang="en-US" b="0" baseline="0" dirty="0"/>
              <a:t> it has a very high population. So, China would be much lower on the GDP per capita list.</a:t>
            </a:r>
          </a:p>
          <a:p>
            <a:endParaRPr lang="en-US" b="0" baseline="0" dirty="0"/>
          </a:p>
          <a:p>
            <a:r>
              <a:rPr lang="en-US" b="1" baseline="0" dirty="0"/>
              <a:t>Distribution of income: </a:t>
            </a:r>
            <a:r>
              <a:rPr lang="en-US" b="0" baseline="0" dirty="0"/>
              <a:t>GDP per capita only provides a measure of the average income per person. So a country with a very high poverty rate but also a very rich elite class could have the same GDP per capita as a country where everyone has a moderate standard of income.</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Cost of living</a:t>
            </a:r>
            <a:r>
              <a:rPr lang="en-US" b="0" baseline="0" dirty="0"/>
              <a:t>: How much can you buy with a given amount of money in each country? Some goods might be more expensive in some countries than others. Also, many poor countries are cheaper to live in than rich ones (cost of living is lower). Without looking at cost of living, poor countries look even poorer than they really are. The U.S. and Netherlands have a similar GDP per capita (around $47,000), but many goods are more expensive in the Netherlands. In other words, a dollar in the Netherlands won’t buy you as much as it would in the U.S. Similarly, it would be almost impossible to live off of $3,000 per year in the U.S., but in parts of Tanzania or Bangladesh, this amount would provide you a decent lifestyle.</a:t>
            </a:r>
          </a:p>
        </p:txBody>
      </p:sp>
      <p:sp>
        <p:nvSpPr>
          <p:cNvPr id="4" name="Slide Number Placeholder 3"/>
          <p:cNvSpPr>
            <a:spLocks noGrp="1"/>
          </p:cNvSpPr>
          <p:nvPr>
            <p:ph type="sldNum" sz="quarter" idx="10"/>
          </p:nvPr>
        </p:nvSpPr>
        <p:spPr/>
        <p:txBody>
          <a:bodyPr/>
          <a:lstStyle/>
          <a:p>
            <a:fld id="{DE039F57-2E1C-4FC2-AABC-E2D3D29B83B2}" type="slidenum">
              <a:rPr lang="en-US" smtClean="0"/>
              <a:t>31</a:t>
            </a:fld>
            <a:endParaRPr lang="en-US" dirty="0"/>
          </a:p>
        </p:txBody>
      </p:sp>
    </p:spTree>
    <p:extLst>
      <p:ext uri="{BB962C8B-B14F-4D97-AF65-F5344CB8AC3E}">
        <p14:creationId xmlns:p14="http://schemas.microsoft.com/office/powerpoint/2010/main" val="285610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a:t>
            </a:r>
            <a:r>
              <a:rPr lang="en-US" b="0" baseline="0" dirty="0"/>
              <a:t> contrast to </a:t>
            </a:r>
            <a:r>
              <a:rPr lang="en-US" b="0" u="none" baseline="0" dirty="0"/>
              <a:t>microeconomics</a:t>
            </a:r>
            <a:r>
              <a:rPr lang="en-US" b="0" baseline="0" dirty="0"/>
              <a:t>, which studies how an individual person or firm manage their resources, macroeconomics focuses on consumption, production, and prices on an aggregate (often national) level. While a student’s individual decisions might seem to have little influence on the whole economy, macroeconomic issues can have large impacts on their daily lives. For example, people are better off when there is steady economic growth, stable prices, and low unemployment.</a:t>
            </a:r>
            <a:r>
              <a:rPr lang="en-US" b="1" baseline="0" dirty="0"/>
              <a:t> </a:t>
            </a:r>
            <a:r>
              <a:rPr lang="en-US" b="0" baseline="0" dirty="0"/>
              <a:t>In contrast, people are worse off when there are periods of stagnation, inflation, and high unemployment. For example, the Chinese economy has recently experienced very large growth. </a:t>
            </a:r>
          </a:p>
          <a:p>
            <a:endParaRPr lang="en-US" b="0" baseline="0" dirty="0"/>
          </a:p>
          <a:p>
            <a:pPr marL="0" indent="0">
              <a:buFontTx/>
              <a:buNone/>
            </a:pPr>
            <a:endParaRPr lang="en-US" b="1" u="none" baseline="0" dirty="0"/>
          </a:p>
          <a:p>
            <a:pPr marL="0" indent="0">
              <a:buFontTx/>
              <a:buNone/>
            </a:pPr>
            <a:r>
              <a:rPr lang="en-US" b="1" u="none" baseline="0" dirty="0"/>
              <a:t>GDP:</a:t>
            </a:r>
          </a:p>
          <a:p>
            <a:pPr marL="171450" indent="-171450">
              <a:buFontTx/>
              <a:buChar char="-"/>
            </a:pPr>
            <a:r>
              <a:rPr lang="en-US" b="0" u="none" baseline="0" dirty="0"/>
              <a:t>Helps give us a sense of the well-being of the average person in a country.</a:t>
            </a:r>
          </a:p>
          <a:p>
            <a:pPr marL="171450" indent="-171450">
              <a:buFontTx/>
              <a:buChar char="-"/>
            </a:pPr>
            <a:r>
              <a:rPr lang="en-US" b="0" u="none" baseline="0" dirty="0"/>
              <a:t>Indicates the direction of an economy.</a:t>
            </a:r>
          </a:p>
          <a:p>
            <a:pPr marL="171450" indent="-171450">
              <a:buFontTx/>
              <a:buChar char="-"/>
            </a:pPr>
            <a:r>
              <a:rPr lang="en-US" b="0" u="none" baseline="0" dirty="0"/>
              <a:t>Is used to evaluate changes in an economy over time.</a:t>
            </a:r>
          </a:p>
          <a:p>
            <a:pPr marL="0" indent="0">
              <a:buFontTx/>
              <a:buNone/>
            </a:pPr>
            <a:endParaRPr lang="en-US" b="1" u="none" baseline="0" dirty="0"/>
          </a:p>
          <a:p>
            <a:pPr marL="0" indent="0">
              <a:buFontTx/>
              <a:buNone/>
            </a:pPr>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3</a:t>
            </a:fld>
            <a:endParaRPr lang="en-US" dirty="0"/>
          </a:p>
        </p:txBody>
      </p:sp>
    </p:spTree>
    <p:extLst>
      <p:ext uri="{BB962C8B-B14F-4D97-AF65-F5344CB8AC3E}">
        <p14:creationId xmlns:p14="http://schemas.microsoft.com/office/powerpoint/2010/main" val="1319670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802CB-EDD9-49AC-889B-1812BF6C7873}" type="slidenum">
              <a:rPr lang="en-US" smtClean="0"/>
              <a:t>32</a:t>
            </a:fld>
            <a:endParaRPr lang="en-US" dirty="0"/>
          </a:p>
        </p:txBody>
      </p:sp>
    </p:spTree>
    <p:extLst>
      <p:ext uri="{BB962C8B-B14F-4D97-AF65-F5344CB8AC3E}">
        <p14:creationId xmlns:p14="http://schemas.microsoft.com/office/powerpoint/2010/main" val="1228470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E039F57-2E1C-4FC2-AABC-E2D3D29B83B2}" type="slidenum">
              <a:rPr lang="en-US" smtClean="0"/>
              <a:t>33</a:t>
            </a:fld>
            <a:endParaRPr lang="en-US" dirty="0"/>
          </a:p>
        </p:txBody>
      </p:sp>
    </p:spTree>
    <p:extLst>
      <p:ext uri="{BB962C8B-B14F-4D97-AF65-F5344CB8AC3E}">
        <p14:creationId xmlns:p14="http://schemas.microsoft.com/office/powerpoint/2010/main" val="1833334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ym typeface="Wingdings" pitchFamily="2" charset="2"/>
              </a:rPr>
              <a:t>Even though real</a:t>
            </a:r>
            <a:r>
              <a:rPr lang="en-US" b="0" baseline="0" dirty="0">
                <a:sym typeface="Wingdings" pitchFamily="2" charset="2"/>
              </a:rPr>
              <a:t> GDP and population both increase, real GDP per capita remains unchanged because the population increased at the same rate as real GDP.</a:t>
            </a:r>
            <a:endParaRPr lang="en-US" b="0" dirty="0"/>
          </a:p>
        </p:txBody>
      </p:sp>
      <p:sp>
        <p:nvSpPr>
          <p:cNvPr id="4" name="Slide Number Placeholder 3"/>
          <p:cNvSpPr>
            <a:spLocks noGrp="1"/>
          </p:cNvSpPr>
          <p:nvPr>
            <p:ph type="sldNum" sz="quarter" idx="10"/>
          </p:nvPr>
        </p:nvSpPr>
        <p:spPr/>
        <p:txBody>
          <a:bodyPr/>
          <a:lstStyle/>
          <a:p>
            <a:fld id="{DE039F57-2E1C-4FC2-AABC-E2D3D29B83B2}" type="slidenum">
              <a:rPr lang="en-US" smtClean="0"/>
              <a:t>34</a:t>
            </a:fld>
            <a:endParaRPr lang="en-US" dirty="0"/>
          </a:p>
        </p:txBody>
      </p:sp>
    </p:spTree>
    <p:extLst>
      <p:ext uri="{BB962C8B-B14F-4D97-AF65-F5344CB8AC3E}">
        <p14:creationId xmlns:p14="http://schemas.microsoft.com/office/powerpoint/2010/main" val="1833334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rate is</a:t>
            </a:r>
            <a:r>
              <a:rPr lang="en-US" baseline="0" dirty="0"/>
              <a:t> </a:t>
            </a:r>
            <a:r>
              <a:rPr lang="en-US" dirty="0"/>
              <a:t>often measured as the percent change from an annual or quarterly rate. We can</a:t>
            </a:r>
            <a:r>
              <a:rPr lang="en-US" baseline="0" dirty="0"/>
              <a:t> use growth rates to compare how fast different countries are growing. But note that </a:t>
            </a:r>
            <a:r>
              <a:rPr lang="en-US" b="0" baseline="0" dirty="0"/>
              <a:t>high growth rates do not necessarily mean high total GDP.</a:t>
            </a:r>
          </a:p>
          <a:p>
            <a:endParaRPr lang="en-US" b="0" baseline="0" dirty="0"/>
          </a:p>
          <a:p>
            <a:r>
              <a:rPr lang="en-US" b="1" dirty="0"/>
              <a:t>Recession:</a:t>
            </a:r>
            <a:r>
              <a:rPr lang="en-US" b="1" baseline="0" dirty="0"/>
              <a:t> </a:t>
            </a:r>
            <a:r>
              <a:rPr lang="en-US" b="0" dirty="0"/>
              <a:t>No hard-and-fast rule about what “significant decline” means,</a:t>
            </a:r>
            <a:r>
              <a:rPr lang="en-US" b="0" baseline="0" dirty="0"/>
              <a:t> but it is usually when the economy experiences falling GDP, rising unemployment, and bankruptcies.</a:t>
            </a:r>
          </a:p>
          <a:p>
            <a:r>
              <a:rPr lang="en-US" b="1" baseline="0" dirty="0"/>
              <a:t>Depression: </a:t>
            </a:r>
            <a:r>
              <a:rPr lang="en-US" b="0" baseline="0" dirty="0"/>
              <a:t>Also no hard-and-fast rule for when a recession turns into a depression.</a:t>
            </a:r>
          </a:p>
          <a:p>
            <a:endParaRPr lang="en-US" b="0" baseline="0" dirty="0"/>
          </a:p>
          <a:p>
            <a:r>
              <a:rPr lang="en-US" b="0" baseline="0" dirty="0"/>
              <a:t>Recession and depressions are considered “official” when the National Bureau of Economic Research (NBER) calls it.</a:t>
            </a:r>
            <a:endParaRPr lang="en-US" b="0" dirty="0"/>
          </a:p>
        </p:txBody>
      </p:sp>
      <p:sp>
        <p:nvSpPr>
          <p:cNvPr id="4" name="Slide Number Placeholder 3"/>
          <p:cNvSpPr>
            <a:spLocks noGrp="1"/>
          </p:cNvSpPr>
          <p:nvPr>
            <p:ph type="sldNum" sz="quarter" idx="10"/>
          </p:nvPr>
        </p:nvSpPr>
        <p:spPr/>
        <p:txBody>
          <a:bodyPr/>
          <a:lstStyle/>
          <a:p>
            <a:fld id="{DE039F57-2E1C-4FC2-AABC-E2D3D29B83B2}" type="slidenum">
              <a:rPr lang="en-US" smtClean="0"/>
              <a:t>35</a:t>
            </a:fld>
            <a:endParaRPr lang="en-US" dirty="0"/>
          </a:p>
        </p:txBody>
      </p:sp>
    </p:spTree>
    <p:extLst>
      <p:ext uri="{BB962C8B-B14F-4D97-AF65-F5344CB8AC3E}">
        <p14:creationId xmlns:p14="http://schemas.microsoft.com/office/powerpoint/2010/main" val="1941390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39F57-2E1C-4FC2-AABC-E2D3D29B83B2}" type="slidenum">
              <a:rPr lang="en-US" smtClean="0"/>
              <a:t>36</a:t>
            </a:fld>
            <a:endParaRPr lang="en-US" dirty="0"/>
          </a:p>
        </p:txBody>
      </p:sp>
    </p:spTree>
    <p:extLst>
      <p:ext uri="{BB962C8B-B14F-4D97-AF65-F5344CB8AC3E}">
        <p14:creationId xmlns:p14="http://schemas.microsoft.com/office/powerpoint/2010/main" val="3656971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802CB-EDD9-49AC-889B-1812BF6C7873}" type="slidenum">
              <a:rPr lang="en-US" smtClean="0"/>
              <a:t>37</a:t>
            </a:fld>
            <a:endParaRPr lang="en-US" dirty="0"/>
          </a:p>
        </p:txBody>
      </p:sp>
    </p:spTree>
    <p:extLst>
      <p:ext uri="{BB962C8B-B14F-4D97-AF65-F5344CB8AC3E}">
        <p14:creationId xmlns:p14="http://schemas.microsoft.com/office/powerpoint/2010/main" val="1228470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a:t>
            </a:r>
            <a:r>
              <a:rPr lang="en-US" dirty="0"/>
              <a:t>hat GDP can tell us a lot about standard of living, but not everything.</a:t>
            </a:r>
            <a:r>
              <a:rPr lang="en-US" baseline="0" dirty="0"/>
              <a:t> </a:t>
            </a:r>
            <a:r>
              <a:rPr lang="en-US" dirty="0"/>
              <a:t>It’s hard to capture quality of life</a:t>
            </a:r>
            <a:r>
              <a:rPr lang="en-US" baseline="0" dirty="0"/>
              <a:t> with any one number, but </a:t>
            </a:r>
            <a:r>
              <a:rPr lang="en-US" b="0" baseline="0" dirty="0"/>
              <a:t>other metrics, like those listed in the table above, can help give us a fuller picture of a country’s well-being. GDP per capita is usually highly correlated with these quality of life measures, but not perfectly. For example, Equatorial Guinea has a higher GDP per capita than Brazil and Bulgaria, but Brazil has a lower child mortality rate and Bulgaria has a higher literacy rate.</a:t>
            </a:r>
          </a:p>
        </p:txBody>
      </p:sp>
      <p:sp>
        <p:nvSpPr>
          <p:cNvPr id="4" name="Slide Number Placeholder 3"/>
          <p:cNvSpPr>
            <a:spLocks noGrp="1"/>
          </p:cNvSpPr>
          <p:nvPr>
            <p:ph type="sldNum" sz="quarter" idx="10"/>
          </p:nvPr>
        </p:nvSpPr>
        <p:spPr/>
        <p:txBody>
          <a:bodyPr/>
          <a:lstStyle/>
          <a:p>
            <a:fld id="{DE039F57-2E1C-4FC2-AABC-E2D3D29B83B2}" type="slidenum">
              <a:rPr lang="en-US" smtClean="0"/>
              <a:t>38</a:t>
            </a:fld>
            <a:endParaRPr lang="en-US" dirty="0"/>
          </a:p>
        </p:txBody>
      </p:sp>
    </p:spTree>
    <p:extLst>
      <p:ext uri="{BB962C8B-B14F-4D97-AF65-F5344CB8AC3E}">
        <p14:creationId xmlns:p14="http://schemas.microsoft.com/office/powerpoint/2010/main" val="2019777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a:t>
            </a:r>
            <a:r>
              <a:rPr lang="en-US" baseline="0" dirty="0"/>
              <a:t> is a powerful start to describing the health and direction of an economy, but we can get a better picture by supplementing it with other measures/metrics.</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a:t>Home production: </a:t>
            </a:r>
            <a:r>
              <a:rPr lang="en-US" b="0" baseline="0" dirty="0"/>
              <a:t>Goods and </a:t>
            </a:r>
            <a:r>
              <a:rPr lang="en-US" dirty="0"/>
              <a:t>services that are both </a:t>
            </a:r>
            <a:r>
              <a:rPr lang="en-US" b="0" dirty="0"/>
              <a:t>produced and consumed within one household. </a:t>
            </a:r>
            <a:r>
              <a:rPr lang="en-US" dirty="0"/>
              <a:t>For example, if you clean your own house, it’s not included in GDP (even though if you hired a cleaner it would be included). Similarly,</a:t>
            </a:r>
            <a:r>
              <a:rPr lang="en-US" baseline="0" dirty="0"/>
              <a:t> making a meal at home is not included (even though going out to eat at a restaurant is).</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The underground economy: </a:t>
            </a:r>
            <a:r>
              <a:rPr lang="en-US" b="0" dirty="0"/>
              <a:t>G</a:t>
            </a:r>
            <a:r>
              <a:rPr lang="en-US" dirty="0"/>
              <a:t>oods and services that are </a:t>
            </a:r>
            <a:r>
              <a:rPr lang="en-US" b="0" dirty="0"/>
              <a:t>sold outside of official records.</a:t>
            </a:r>
            <a:r>
              <a:rPr lang="en-US" b="0" baseline="0" dirty="0"/>
              <a:t> This includes the transaction of things like d</a:t>
            </a:r>
            <a:r>
              <a:rPr lang="en-US" b="0" dirty="0"/>
              <a:t>rugs</a:t>
            </a:r>
            <a:r>
              <a:rPr lang="en-US" b="0" baseline="0" dirty="0"/>
              <a:t>, restricted weapons, and endangered animals. (These transactions take place in what is called the </a:t>
            </a:r>
            <a:r>
              <a:rPr lang="en-US" b="0" i="1" baseline="0" dirty="0"/>
              <a:t>black market</a:t>
            </a:r>
            <a:r>
              <a:rPr lang="en-US" b="0" baseline="0" dirty="0"/>
              <a:t>). Also included in the underground economy are services like mowing your neighbors lawn or babysitting your nephew.</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a:t>Environmental externalities: </a:t>
            </a:r>
            <a:r>
              <a:rPr lang="en-US" b="0" baseline="0" dirty="0"/>
              <a:t>The costs associated with pollution are not included in GDP. For example, electricity is part of GDP, but the resulting air pollution from electricity factories is not accounted for as a cost of this action. To incorporate the value of pollution, some calculate green GDP, where environmental costs of production are subtracted. This can greatly change GDP growth rates. For example, China has few regulations against pollution, and 2007 </a:t>
            </a:r>
            <a:r>
              <a:rPr lang="en-US" b="0" i="0" baseline="0" dirty="0"/>
              <a:t>green GDP calculations that adjusted for the pollution caused by some Chinese province’s manufacturing plants resulted in GDP growth rates close to zero.</a:t>
            </a:r>
            <a:endParaRPr lang="en-US" b="1" dirty="0"/>
          </a:p>
          <a:p>
            <a:endParaRPr lang="en-US" b="1" dirty="0"/>
          </a:p>
        </p:txBody>
      </p:sp>
      <p:sp>
        <p:nvSpPr>
          <p:cNvPr id="4" name="Slide Number Placeholder 3"/>
          <p:cNvSpPr>
            <a:spLocks noGrp="1"/>
          </p:cNvSpPr>
          <p:nvPr>
            <p:ph type="sldNum" sz="quarter" idx="10"/>
          </p:nvPr>
        </p:nvSpPr>
        <p:spPr/>
        <p:txBody>
          <a:bodyPr/>
          <a:lstStyle/>
          <a:p>
            <a:fld id="{DE039F57-2E1C-4FC2-AABC-E2D3D29B83B2}" type="slidenum">
              <a:rPr lang="en-US" smtClean="0"/>
              <a:t>39</a:t>
            </a:fld>
            <a:endParaRPr lang="en-US" dirty="0"/>
          </a:p>
        </p:txBody>
      </p:sp>
    </p:spTree>
    <p:extLst>
      <p:ext uri="{BB962C8B-B14F-4D97-AF65-F5344CB8AC3E}">
        <p14:creationId xmlns:p14="http://schemas.microsoft.com/office/powerpoint/2010/main" val="193876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baseline="0" dirty="0"/>
          </a:p>
        </p:txBody>
      </p:sp>
      <p:sp>
        <p:nvSpPr>
          <p:cNvPr id="4" name="Slide Number Placeholder 3"/>
          <p:cNvSpPr>
            <a:spLocks noGrp="1"/>
          </p:cNvSpPr>
          <p:nvPr>
            <p:ph type="sldNum" sz="quarter" idx="10"/>
          </p:nvPr>
        </p:nvSpPr>
        <p:spPr/>
        <p:txBody>
          <a:bodyPr/>
          <a:lstStyle/>
          <a:p>
            <a:fld id="{DE039F57-2E1C-4FC2-AABC-E2D3D29B83B2}" type="slidenum">
              <a:rPr lang="en-US" smtClean="0"/>
              <a:t>4</a:t>
            </a:fld>
            <a:endParaRPr lang="en-US" dirty="0"/>
          </a:p>
        </p:txBody>
      </p:sp>
    </p:spTree>
    <p:extLst>
      <p:ext uri="{BB962C8B-B14F-4D97-AF65-F5344CB8AC3E}">
        <p14:creationId xmlns:p14="http://schemas.microsoft.com/office/powerpoint/2010/main" val="131967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Market value:</a:t>
            </a:r>
          </a:p>
          <a:p>
            <a:pPr marL="171450" indent="-171450">
              <a:buFontTx/>
              <a:buChar char="-"/>
            </a:pPr>
            <a:r>
              <a:rPr lang="en-US" b="0" dirty="0"/>
              <a:t>Not useful to list</a:t>
            </a:r>
            <a:r>
              <a:rPr lang="en-US" b="0" baseline="0" dirty="0"/>
              <a:t> detailed output of every good and service produced in an economy (2 units of X, 1 unit of Y, 3 units of Z...)</a:t>
            </a:r>
          </a:p>
          <a:p>
            <a:pPr marL="628650" lvl="1" indent="-171450">
              <a:buFontTx/>
              <a:buChar char="-"/>
            </a:pPr>
            <a:r>
              <a:rPr lang="en-US" b="0" baseline="0" dirty="0"/>
              <a:t>Also, not useful in comparing economies that produce different products</a:t>
            </a:r>
          </a:p>
          <a:p>
            <a:pPr marL="171450" lvl="0" indent="-171450">
              <a:buFontTx/>
              <a:buChar char="-"/>
            </a:pPr>
            <a:r>
              <a:rPr lang="en-US" b="0" baseline="0" dirty="0"/>
              <a:t>So… </a:t>
            </a:r>
            <a:r>
              <a:rPr lang="en-US" b="0" i="0" baseline="0" dirty="0"/>
              <a:t>market value is used to establish a common unit to add up all of the goods and services.</a:t>
            </a:r>
          </a:p>
          <a:p>
            <a:pPr marL="171450" lvl="0" indent="-171450">
              <a:buFontTx/>
              <a:buChar char="-"/>
            </a:pPr>
            <a:endParaRPr lang="en-US" b="0" i="0" baseline="0" dirty="0"/>
          </a:p>
          <a:p>
            <a:pPr marL="0" lvl="0" indent="0">
              <a:buFontTx/>
              <a:buNone/>
            </a:pPr>
            <a:r>
              <a:rPr lang="en-US" b="1" i="0" baseline="0" dirty="0"/>
              <a:t>Final goods and services:</a:t>
            </a:r>
          </a:p>
          <a:p>
            <a:pPr marL="171450" lvl="0" indent="-171450">
              <a:buFontTx/>
              <a:buChar char="-"/>
            </a:pPr>
            <a:r>
              <a:rPr lang="en-US" b="0" i="0" baseline="0" dirty="0"/>
              <a:t>If we counted all of the intermediate steps, GDP could be increased by trading the same good over and over again and adding up the “transaction.” </a:t>
            </a:r>
          </a:p>
          <a:p>
            <a:pPr marL="171450" lvl="0" indent="-171450">
              <a:buFontTx/>
              <a:buChar char="-"/>
            </a:pPr>
            <a:r>
              <a:rPr lang="en-US" b="0" i="0" baseline="0" dirty="0"/>
              <a:t>Adding up all the transactions associated with getting peanut butter to a consumer — peanut farmer </a:t>
            </a:r>
            <a:r>
              <a:rPr lang="en-US" b="0" i="0" baseline="0" dirty="0">
                <a:sym typeface="Wingdings" pitchFamily="2" charset="2"/>
              </a:rPr>
              <a:t> wholesaler  peanut butter factory  grocery store. </a:t>
            </a:r>
          </a:p>
          <a:p>
            <a:pPr marL="628650" lvl="1" indent="-171450">
              <a:buFontTx/>
              <a:buChar char="-"/>
            </a:pPr>
            <a:r>
              <a:rPr lang="en-US" b="0" i="0" baseline="0" dirty="0">
                <a:sym typeface="Wingdings" pitchFamily="2" charset="2"/>
              </a:rPr>
              <a:t>If we added up all the intermediate steps before the purchase price at the grocery store, the peanut butter would contribute more to GDP than the final selling price.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 Unique goods and services: Adding up apples, oranges, roller coaster rides, and haircuts can be difficult unless each has a relative importance to the other. Not double counting intermediate goods: Peanuts that enter into peanut butter. Peanut butter that enters into school lunches.</a:t>
            </a:r>
          </a:p>
          <a:p>
            <a:pPr marL="628650" lvl="1" indent="-171450">
              <a:buFontTx/>
              <a:buChar char="-"/>
            </a:pPr>
            <a:endParaRPr lang="en-US" b="0" i="0" baseline="0" dirty="0">
              <a:sym typeface="Wingdings" pitchFamily="2" charset="2"/>
            </a:endParaRPr>
          </a:p>
          <a:p>
            <a:pPr marL="457200" lvl="1" indent="0">
              <a:buFontTx/>
              <a:buNone/>
            </a:pPr>
            <a:r>
              <a:rPr lang="en-US" b="0" i="0" baseline="0" dirty="0">
                <a:sym typeface="Wingdings" pitchFamily="2" charset="2"/>
              </a:rPr>
              <a:t>	</a:t>
            </a:r>
          </a:p>
          <a:p>
            <a:pPr marL="0" lvl="0" indent="0">
              <a:buFontTx/>
              <a:buNone/>
            </a:pPr>
            <a:r>
              <a:rPr lang="en-US" b="1" i="0" baseline="0" dirty="0">
                <a:sym typeface="Wingdings" pitchFamily="2" charset="2"/>
              </a:rPr>
              <a:t>Produced within a country:</a:t>
            </a:r>
          </a:p>
          <a:p>
            <a:pPr marL="171450" lvl="0" indent="-171450">
              <a:buFontTx/>
              <a:buChar char="-"/>
            </a:pPr>
            <a:r>
              <a:rPr lang="en-US" b="0" i="0" baseline="0" dirty="0">
                <a:sym typeface="Wingdings" pitchFamily="2" charset="2"/>
              </a:rPr>
              <a:t>If a U.S. company owns a factory in Mexico, the value of the goods produced in that factory will count towards Mexican GDP, not U.S. GDP</a:t>
            </a:r>
          </a:p>
          <a:p>
            <a:pPr marL="171450" lvl="0" indent="-171450">
              <a:buFontTx/>
              <a:buChar char="-"/>
            </a:pPr>
            <a:r>
              <a:rPr lang="en-US" b="0" i="0" baseline="0" dirty="0">
                <a:sym typeface="Wingdings" pitchFamily="2" charset="2"/>
              </a:rPr>
              <a:t>U.S. citizens working in other countries contribute towards that country’s GDP, not the U.S. GDP.</a:t>
            </a:r>
          </a:p>
          <a:p>
            <a:pPr marL="171450" lvl="0" indent="-171450">
              <a:buFontTx/>
              <a:buChar char="-"/>
            </a:pPr>
            <a:r>
              <a:rPr lang="en-US" b="0" i="0" u="none" baseline="0" dirty="0">
                <a:sym typeface="Wingdings" pitchFamily="2" charset="2"/>
              </a:rPr>
              <a:t>Gross national product (GNP) can be used to measure the value of what is produced by U.S.-owned resources, regardless of location.</a:t>
            </a:r>
          </a:p>
          <a:p>
            <a:pPr marL="0" lvl="0" indent="0">
              <a:buFontTx/>
              <a:buNone/>
            </a:pPr>
            <a:endParaRPr lang="en-US" b="0" i="0" u="none" baseline="0" dirty="0">
              <a:sym typeface="Wingdings" pitchFamily="2" charset="2"/>
            </a:endParaRPr>
          </a:p>
          <a:p>
            <a:pPr marL="0" lvl="0" indent="0">
              <a:buFontTx/>
              <a:buNone/>
            </a:pPr>
            <a:r>
              <a:rPr lang="en-US" b="1" i="0" u="none" baseline="0" dirty="0">
                <a:sym typeface="Wingdings" pitchFamily="2" charset="2"/>
              </a:rPr>
              <a:t>Given period of time:</a:t>
            </a:r>
          </a:p>
          <a:p>
            <a:pPr marL="171450" lvl="0" indent="-171450">
              <a:buFontTx/>
              <a:buChar char="-"/>
            </a:pPr>
            <a:r>
              <a:rPr lang="en-US" b="0" i="0" u="none" baseline="0" dirty="0">
                <a:sym typeface="Wingdings" pitchFamily="2" charset="2"/>
              </a:rPr>
              <a:t>GDP can be measured over any period of time — day, month, year, etc.</a:t>
            </a:r>
          </a:p>
          <a:p>
            <a:pPr marL="628650" lvl="1" indent="-171450">
              <a:buFontTx/>
              <a:buChar char="-"/>
            </a:pPr>
            <a:r>
              <a:rPr lang="en-US" b="0" i="0" u="none" baseline="0" dirty="0">
                <a:sym typeface="Wingdings" pitchFamily="2" charset="2"/>
              </a:rPr>
              <a:t>Annual figure is most common, but a year is a long time to wait for an update on the economy. GDP is usually calculated on a quarterly basis.</a:t>
            </a:r>
          </a:p>
          <a:p>
            <a:pPr marL="171450" lvl="0" indent="-171450">
              <a:buFontTx/>
              <a:buChar char="-"/>
            </a:pPr>
            <a:r>
              <a:rPr lang="en-US" b="0" i="0" u="none" baseline="0" dirty="0">
                <a:sym typeface="Wingdings" pitchFamily="2" charset="2"/>
              </a:rPr>
              <a:t>Note that it is uncommon for an economy to continue at a consistent pace all year, so it is common to use seasonally adjusted estimates.</a:t>
            </a:r>
          </a:p>
          <a:p>
            <a:pPr marL="628650" lvl="1" indent="-171450">
              <a:buFontTx/>
              <a:buChar char="-"/>
            </a:pPr>
            <a:r>
              <a:rPr lang="en-US" b="0" i="0" u="none" baseline="0" dirty="0">
                <a:sym typeface="Wingdings" pitchFamily="2" charset="2"/>
              </a:rPr>
              <a:t>December usually has more economic activity because of travel and purchases of holiday gifts.</a:t>
            </a:r>
          </a:p>
          <a:p>
            <a:pPr marL="628650" lvl="1" indent="-171450">
              <a:buFontTx/>
              <a:buChar char="-"/>
            </a:pPr>
            <a:endParaRPr lang="en-US" b="1" i="0" baseline="0" dirty="0">
              <a:sym typeface="Wingdings" pitchFamily="2" charset="2"/>
            </a:endParaRPr>
          </a:p>
        </p:txBody>
      </p:sp>
      <p:sp>
        <p:nvSpPr>
          <p:cNvPr id="4" name="Slide Number Placeholder 3"/>
          <p:cNvSpPr>
            <a:spLocks noGrp="1"/>
          </p:cNvSpPr>
          <p:nvPr>
            <p:ph type="sldNum" sz="quarter" idx="10"/>
          </p:nvPr>
        </p:nvSpPr>
        <p:spPr/>
        <p:txBody>
          <a:bodyPr/>
          <a:lstStyle/>
          <a:p>
            <a:fld id="{DE039F57-2E1C-4FC2-AABC-E2D3D29B83B2}" type="slidenum">
              <a:rPr lang="en-US" smtClean="0"/>
              <a:t>5</a:t>
            </a:fld>
            <a:endParaRPr lang="en-US" dirty="0"/>
          </a:p>
        </p:txBody>
      </p:sp>
    </p:spTree>
    <p:extLst>
      <p:ext uri="{BB962C8B-B14F-4D97-AF65-F5344CB8AC3E}">
        <p14:creationId xmlns:p14="http://schemas.microsoft.com/office/powerpoint/2010/main" val="400891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b="0" dirty="0"/>
              <a:t>output</a:t>
            </a:r>
            <a:r>
              <a:rPr lang="en-US" b="0" baseline="0" dirty="0"/>
              <a:t> or production</a:t>
            </a:r>
            <a:r>
              <a:rPr lang="en-US" b="1" baseline="0" dirty="0"/>
              <a:t> </a:t>
            </a:r>
            <a:r>
              <a:rPr lang="en-US" b="0" baseline="0" dirty="0"/>
              <a:t>includes both goods and services. In fact, ¾ of U.S. output is services, not goods.</a:t>
            </a:r>
          </a:p>
          <a:p>
            <a:pPr marL="171450" indent="-171450">
              <a:buFontTx/>
              <a:buChar char="-"/>
            </a:pPr>
            <a:endParaRPr lang="en-US" b="0" baseline="0" dirty="0"/>
          </a:p>
          <a:p>
            <a:pPr marL="0" indent="0">
              <a:buFontTx/>
              <a:buNone/>
            </a:pPr>
            <a:r>
              <a:rPr lang="en-US" b="1" baseline="0" dirty="0"/>
              <a:t>On the circular flow diagram:</a:t>
            </a:r>
          </a:p>
          <a:p>
            <a:pPr marL="171450" lvl="0" indent="-171450">
              <a:buFontTx/>
              <a:buChar char="-"/>
            </a:pPr>
            <a:r>
              <a:rPr lang="en-US" b="0" baseline="0" dirty="0"/>
              <a:t>Land, labor, capital, and goods flow from households to firms through the factors markets.</a:t>
            </a:r>
          </a:p>
          <a:p>
            <a:pPr marL="171450" lvl="0" indent="-171450">
              <a:buFontTx/>
              <a:buChar char="-"/>
            </a:pPr>
            <a:r>
              <a:rPr lang="en-US" b="0" baseline="0" dirty="0">
                <a:sym typeface="Wingdings" pitchFamily="2" charset="2"/>
              </a:rPr>
              <a:t>Goods and services flow from firms to households through the goods and services markets.</a:t>
            </a:r>
          </a:p>
          <a:p>
            <a:pPr marL="171450" lvl="0" indent="-171450">
              <a:buFontTx/>
              <a:buChar char="-"/>
            </a:pPr>
            <a:r>
              <a:rPr lang="en-US" b="0" baseline="0" dirty="0">
                <a:sym typeface="Wingdings" pitchFamily="2" charset="2"/>
              </a:rPr>
              <a:t>Note that in each transaction, expenditures by one party are income to another.</a:t>
            </a:r>
          </a:p>
          <a:p>
            <a:pPr marL="0" lvl="0" indent="0">
              <a:buFontTx/>
              <a:buNone/>
            </a:pPr>
            <a:endParaRPr lang="en-US" b="1" baseline="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Emphasize that we get the same figure for GDP whether we measure expenditure or income in an economy.</a:t>
            </a:r>
            <a:endParaRPr lang="en-US" b="1" baseline="0" dirty="0"/>
          </a:p>
          <a:p>
            <a:pPr marL="0" lvl="0" indent="0">
              <a:buFontTx/>
              <a:buNone/>
            </a:pPr>
            <a:endParaRPr lang="en-US" b="1" baseline="0" dirty="0">
              <a:sym typeface="Wingdings" pitchFamily="2" charset="2"/>
            </a:endParaRPr>
          </a:p>
          <a:p>
            <a:pPr marL="0" indent="0">
              <a:buFontTx/>
              <a:buNone/>
            </a:pPr>
            <a:r>
              <a:rPr lang="en-US" i="1" dirty="0"/>
              <a:t>Production</a:t>
            </a:r>
            <a:r>
              <a:rPr lang="en-US" i="1" baseline="0" dirty="0"/>
              <a:t> = expenditure = income </a:t>
            </a:r>
            <a:r>
              <a:rPr lang="en-US" baseline="0" dirty="0"/>
              <a:t>holds only if we lived in a </a:t>
            </a:r>
            <a:r>
              <a:rPr lang="en-US" b="0" baseline="0" dirty="0"/>
              <a:t>closed economy where everything is produced and sold domestically and consumed as soon as it’s produced. However, the actual economy is a bit more complicated. The existence of international trade means the economy is not closed; items that are kept in inventory are not consumed as soon as they are produced.</a:t>
            </a:r>
            <a:endParaRPr lang="en-US" b="0" baseline="0" dirty="0">
              <a:sym typeface="Wingdings" pitchFamily="2" charset="2"/>
            </a:endParaRPr>
          </a:p>
        </p:txBody>
      </p:sp>
      <p:sp>
        <p:nvSpPr>
          <p:cNvPr id="4" name="Slide Number Placeholder 3"/>
          <p:cNvSpPr>
            <a:spLocks noGrp="1"/>
          </p:cNvSpPr>
          <p:nvPr>
            <p:ph type="sldNum" sz="quarter" idx="10"/>
          </p:nvPr>
        </p:nvSpPr>
        <p:spPr/>
        <p:txBody>
          <a:bodyPr/>
          <a:lstStyle/>
          <a:p>
            <a:fld id="{DE039F57-2E1C-4FC2-AABC-E2D3D29B83B2}" type="slidenum">
              <a:rPr lang="en-US" smtClean="0"/>
              <a:t>6</a:t>
            </a:fld>
            <a:endParaRPr lang="en-US" dirty="0"/>
          </a:p>
        </p:txBody>
      </p:sp>
    </p:spTree>
    <p:extLst>
      <p:ext uri="{BB962C8B-B14F-4D97-AF65-F5344CB8AC3E}">
        <p14:creationId xmlns:p14="http://schemas.microsoft.com/office/powerpoint/2010/main" val="61652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1" baseline="0" dirty="0">
                <a:sym typeface="Wingdings" pitchFamily="2" charset="2"/>
              </a:rPr>
              <a:t>Consumption</a:t>
            </a:r>
            <a:r>
              <a:rPr lang="en-US" b="0" baseline="0" dirty="0">
                <a:sym typeface="Wingdings" pitchFamily="2" charset="2"/>
              </a:rPr>
              <a:t>: Goods and services bought by individuals and households with the intent of consuming them. This includes most of the goods and services that you buy for yourself. Note that these must be new items. Something that is purchased used on eBay is not included in current GDP (as it was already counted when it was first produced and sold). However, the transaction fee and the payment for delivery </a:t>
            </a:r>
            <a:r>
              <a:rPr lang="en-US" b="0" i="1" u="none" baseline="0" dirty="0">
                <a:sym typeface="Wingdings" pitchFamily="2" charset="2"/>
              </a:rPr>
              <a:t>is</a:t>
            </a:r>
            <a:r>
              <a:rPr lang="en-US" b="0" baseline="0" dirty="0">
                <a:sym typeface="Wingdings" pitchFamily="2" charset="2"/>
              </a:rPr>
              <a:t> included in GDP. Examples of consumption include groceries, clothing, computers, tutoring, plumbing, and college tuition.</a:t>
            </a:r>
          </a:p>
          <a:p>
            <a:pPr marL="457200" lvl="1" indent="0">
              <a:buFontTx/>
              <a:buNone/>
            </a:pPr>
            <a:endParaRPr lang="en-US" b="0" baseline="0" dirty="0">
              <a:sym typeface="Wingdings" pitchFamily="2" charset="2"/>
            </a:endParaRPr>
          </a:p>
          <a:p>
            <a:pPr marL="0" lvl="0" indent="0">
              <a:buFontTx/>
              <a:buNone/>
            </a:pPr>
            <a:r>
              <a:rPr lang="en-US" b="1" baseline="0" dirty="0">
                <a:sym typeface="Wingdings" pitchFamily="2" charset="2"/>
              </a:rPr>
              <a:t>Investment: </a:t>
            </a:r>
            <a:r>
              <a:rPr lang="en-US" b="0" baseline="0" dirty="0">
                <a:sym typeface="Wingdings" pitchFamily="2" charset="2"/>
              </a:rPr>
              <a:t>Items that are bought by people of firms that are to be used in producing other goods and services. Note that investment includes buildings and other structures that are involved in providing goods and services. Like consumption, these must be new items. For example, a newly built house is investment, but renting a place to live is consumption (think of it as “consuming a place to live”). Examples of investment include a farmer buying a new tractor, a clothing factory buying a new machine for the assembly line, a mechanic building a new warehouse to service cars, and a housing company building new lakeside condominiums. </a:t>
            </a:r>
            <a:r>
              <a:rPr lang="en-US" b="0" u="none" baseline="0" dirty="0">
                <a:sym typeface="Wingdings" pitchFamily="2" charset="2"/>
              </a:rPr>
              <a:t>Contrast this type of investment to financial “investments” like stocks, bonds, and mutual funds. These are </a:t>
            </a:r>
            <a:r>
              <a:rPr lang="en-US" b="0" i="0" u="none" baseline="0" dirty="0">
                <a:sym typeface="Wingdings" pitchFamily="2" charset="2"/>
              </a:rPr>
              <a:t>not</a:t>
            </a:r>
            <a:r>
              <a:rPr lang="en-US" b="0" baseline="0" dirty="0">
                <a:sym typeface="Wingdings" pitchFamily="2" charset="2"/>
              </a:rPr>
              <a:t> included in investment because (1) when you buy, the money is not given to the company but instead to another investor who has decided to sell and (2) if they were included, simply buying and selling could increase GDP and therefore make it seem like the economy is growing even though the same number of shares are just trading hands. </a:t>
            </a:r>
          </a:p>
          <a:p>
            <a:pPr marL="0" lvl="0" indent="0">
              <a:buFontTx/>
              <a:buNone/>
            </a:pPr>
            <a:endParaRPr lang="en-US" b="0" baseline="0" dirty="0">
              <a:sym typeface="Wingdings" pitchFamily="2" charset="2"/>
            </a:endParaRPr>
          </a:p>
          <a:p>
            <a:pPr marL="0" lvl="0" indent="0">
              <a:buFontTx/>
              <a:buNone/>
            </a:pPr>
            <a:r>
              <a:rPr lang="en-US" b="1" baseline="0" dirty="0">
                <a:sym typeface="Wingdings" pitchFamily="2" charset="2"/>
              </a:rPr>
              <a:t>Inventory</a:t>
            </a:r>
            <a:r>
              <a:rPr lang="en-US" b="0" baseline="0" dirty="0">
                <a:sym typeface="Wingdings" pitchFamily="2" charset="2"/>
              </a:rPr>
              <a:t>: Goods that are produced but held to be sold at a future time. Note that when these items are sold, their value is subtracted from inventory and added to consumption. These transactions cancel, so the purchase does not increase GDP. Examples of inventory include Ford manufacturing a car today that sits on the lot to be sold next year, and Apple producing 100 new iPads but storing them in a warehouse until the product’s release date. These items become part of the company’s inventory.</a:t>
            </a:r>
            <a:endParaRPr lang="en-US" b="1" baseline="0" dirty="0">
              <a:sym typeface="Wingdings" pitchFamily="2" charset="2"/>
            </a:endParaRPr>
          </a:p>
          <a:p>
            <a:pPr marL="0" lvl="0" indent="0">
              <a:buFontTx/>
              <a:buNone/>
            </a:pPr>
            <a:endParaRPr lang="en-US" b="0" baseline="0" dirty="0">
              <a:sym typeface="Wingdings" pitchFamily="2" charset="2"/>
            </a:endParaRPr>
          </a:p>
          <a:p>
            <a:pPr marL="0" lvl="0" indent="0">
              <a:buFontTx/>
              <a:buNone/>
            </a:pPr>
            <a:r>
              <a:rPr lang="en-US" b="1" baseline="0" dirty="0">
                <a:sym typeface="Wingdings" pitchFamily="2" charset="2"/>
              </a:rPr>
              <a:t>Government purchases: </a:t>
            </a:r>
            <a:r>
              <a:rPr lang="en-US" b="0" baseline="0" dirty="0">
                <a:sym typeface="Wingdings" pitchFamily="2" charset="2"/>
              </a:rPr>
              <a:t>Includes both “consumption-type” purchases (e.g., new bulbs for street lights), services (e.g., paying for labor to fix city streets), and “investment-type” purchases (e.g., buying a truck for government workers to use to fix city streets). It is important to note that transfers are not counted as part of government purchases. Transfers refers to spending that transfers resources between individuals (e.g., Social Security).</a:t>
            </a:r>
          </a:p>
          <a:p>
            <a:pPr marL="628650" lvl="1" indent="-171450">
              <a:buFontTx/>
              <a:buChar char="-"/>
            </a:pPr>
            <a:endParaRPr lang="en-US" b="0" baseline="0" dirty="0">
              <a:sym typeface="Wingdings" pitchFamily="2" charset="2"/>
            </a:endParaRPr>
          </a:p>
          <a:p>
            <a:pPr marL="0" lvl="0" indent="0">
              <a:buFontTx/>
              <a:buNone/>
            </a:pPr>
            <a:r>
              <a:rPr lang="en-US" b="1" baseline="0" dirty="0">
                <a:sym typeface="Wingdings" pitchFamily="2" charset="2"/>
              </a:rPr>
              <a:t>Net exports: </a:t>
            </a:r>
            <a:r>
              <a:rPr lang="en-US" b="0" baseline="0" dirty="0">
                <a:sym typeface="Wingdings" pitchFamily="2" charset="2"/>
              </a:rPr>
              <a:t>We want to count all goods and services produced in the U.S. regardless of whether they are consumed in the U.S. or in another country. If they are consumed in the U.S., they will already be a part of consumption, investment, or government purchases. Items produced in the U.S. and consumed by citizens of another country are exports and should be included in GDP. However, we </a:t>
            </a:r>
            <a:r>
              <a:rPr lang="en-US" b="0" i="1" u="none" baseline="0" dirty="0">
                <a:sym typeface="Wingdings" pitchFamily="2" charset="2"/>
              </a:rPr>
              <a:t>don’t</a:t>
            </a:r>
            <a:r>
              <a:rPr lang="en-US" b="0" baseline="0" dirty="0">
                <a:sym typeface="Wingdings" pitchFamily="2" charset="2"/>
              </a:rPr>
              <a:t> want to count goods produced in other countries that U.S. citizens consume (imports). So, we add the net difference between the two (exports - imports) to our GDP calculation.</a:t>
            </a:r>
          </a:p>
          <a:p>
            <a:pPr marL="0" lvl="0" indent="0">
              <a:buFontTx/>
              <a:buNone/>
            </a:pPr>
            <a:endParaRPr lang="en-US" b="0" u="sng" baseline="0" dirty="0">
              <a:sym typeface="Wingdings" pitchFamily="2" charset="2"/>
            </a:endParaRPr>
          </a:p>
        </p:txBody>
      </p:sp>
      <p:sp>
        <p:nvSpPr>
          <p:cNvPr id="4" name="Slide Number Placeholder 3"/>
          <p:cNvSpPr>
            <a:spLocks noGrp="1"/>
          </p:cNvSpPr>
          <p:nvPr>
            <p:ph type="sldNum" sz="quarter" idx="10"/>
          </p:nvPr>
        </p:nvSpPr>
        <p:spPr/>
        <p:txBody>
          <a:bodyPr/>
          <a:lstStyle/>
          <a:p>
            <a:fld id="{DE039F57-2E1C-4FC2-AABC-E2D3D29B83B2}" type="slidenum">
              <a:rPr lang="en-US" smtClean="0"/>
              <a:t>7</a:t>
            </a:fld>
            <a:endParaRPr lang="en-US" dirty="0"/>
          </a:p>
        </p:txBody>
      </p:sp>
    </p:spTree>
    <p:extLst>
      <p:ext uri="{BB962C8B-B14F-4D97-AF65-F5344CB8AC3E}">
        <p14:creationId xmlns:p14="http://schemas.microsoft.com/office/powerpoint/2010/main" val="23581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Transactions between foreign producers and foreign buyers do not involve domestic production or expenditure and therefore do not figure into GDP calculations.</a:t>
            </a:r>
          </a:p>
        </p:txBody>
      </p:sp>
      <p:sp>
        <p:nvSpPr>
          <p:cNvPr id="4" name="Slide Number Placeholder 3"/>
          <p:cNvSpPr>
            <a:spLocks noGrp="1"/>
          </p:cNvSpPr>
          <p:nvPr>
            <p:ph type="sldNum" sz="quarter" idx="10"/>
          </p:nvPr>
        </p:nvSpPr>
        <p:spPr/>
        <p:txBody>
          <a:bodyPr/>
          <a:lstStyle/>
          <a:p>
            <a:fld id="{DE039F57-2E1C-4FC2-AABC-E2D3D29B83B2}" type="slidenum">
              <a:rPr lang="en-US" smtClean="0"/>
              <a:t>8</a:t>
            </a:fld>
            <a:endParaRPr lang="en-US" dirty="0"/>
          </a:p>
        </p:txBody>
      </p:sp>
    </p:spTree>
    <p:extLst>
      <p:ext uri="{BB962C8B-B14F-4D97-AF65-F5344CB8AC3E}">
        <p14:creationId xmlns:p14="http://schemas.microsoft.com/office/powerpoint/2010/main" val="152664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0" u="none" baseline="0" dirty="0">
              <a:sym typeface="Wingdings" pitchFamily="2" charset="2"/>
            </a:endParaRPr>
          </a:p>
        </p:txBody>
      </p:sp>
      <p:sp>
        <p:nvSpPr>
          <p:cNvPr id="4" name="Slide Number Placeholder 3"/>
          <p:cNvSpPr>
            <a:spLocks noGrp="1"/>
          </p:cNvSpPr>
          <p:nvPr>
            <p:ph type="sldNum" sz="quarter" idx="10"/>
          </p:nvPr>
        </p:nvSpPr>
        <p:spPr/>
        <p:txBody>
          <a:bodyPr/>
          <a:lstStyle/>
          <a:p>
            <a:fld id="{DE039F57-2E1C-4FC2-AABC-E2D3D29B83B2}" type="slidenum">
              <a:rPr lang="en-US" smtClean="0"/>
              <a:t>9</a:t>
            </a:fld>
            <a:endParaRPr lang="en-US" dirty="0"/>
          </a:p>
        </p:txBody>
      </p:sp>
    </p:spTree>
    <p:extLst>
      <p:ext uri="{BB962C8B-B14F-4D97-AF65-F5344CB8AC3E}">
        <p14:creationId xmlns:p14="http://schemas.microsoft.com/office/powerpoint/2010/main" val="235817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8626" y="152400"/>
            <a:ext cx="9144000" cy="1143000"/>
          </a:xfrm>
          <a:prstGeom prst="rect">
            <a:avLst/>
          </a:prstGeom>
        </p:spPr>
        <p:txBody>
          <a:bodyPr/>
          <a:lstStyle>
            <a:lvl1pPr>
              <a:defRPr sz="6000">
                <a:latin typeface="Calibri Light" pitchFamily="34" charset="0"/>
              </a:defRPr>
            </a:lvl1pPr>
          </a:lstStyle>
          <a:p>
            <a:endParaRPr lang="en-US" dirty="0"/>
          </a:p>
        </p:txBody>
      </p:sp>
      <p:sp>
        <p:nvSpPr>
          <p:cNvPr id="16" name="Text Placeholder 15"/>
          <p:cNvSpPr>
            <a:spLocks noGrp="1"/>
          </p:cNvSpPr>
          <p:nvPr>
            <p:ph type="body" sz="quarter" idx="10" hasCustomPrompt="1"/>
          </p:nvPr>
        </p:nvSpPr>
        <p:spPr>
          <a:xfrm>
            <a:off x="-8626" y="4800600"/>
            <a:ext cx="9144000" cy="762000"/>
          </a:xfrm>
        </p:spPr>
        <p:txBody>
          <a:bodyPr anchor="ctr" anchorCtr="1">
            <a:normAutofit/>
          </a:bodyPr>
          <a:lstStyle>
            <a:lvl1pPr marL="0" indent="0" algn="ctr">
              <a:buNone/>
              <a:defRPr sz="4000"/>
            </a:lvl1pPr>
          </a:lstStyle>
          <a:p>
            <a:pPr lvl="0"/>
            <a:r>
              <a:rPr lang="en-US" dirty="0"/>
              <a:t>Click to add text</a:t>
            </a:r>
          </a:p>
        </p:txBody>
      </p:sp>
      <p:pic>
        <p:nvPicPr>
          <p:cNvPr id="5" name="Picture 4">
            <a:extLst>
              <a:ext uri="{FF2B5EF4-FFF2-40B4-BE49-F238E27FC236}">
                <a16:creationId xmlns:a16="http://schemas.microsoft.com/office/drawing/2014/main" id="{A78EF007-CBC7-4D36-A829-4EAE4739C134}"/>
              </a:ext>
            </a:extLst>
          </p:cNvPr>
          <p:cNvPicPr>
            <a:picLocks noChangeAspect="1"/>
          </p:cNvPicPr>
          <p:nvPr userDrawn="1"/>
        </p:nvPicPr>
        <p:blipFill>
          <a:blip r:embed="rId2"/>
          <a:stretch>
            <a:fillRect/>
          </a:stretch>
        </p:blipFill>
        <p:spPr>
          <a:xfrm>
            <a:off x="3267974" y="1407977"/>
            <a:ext cx="2599426" cy="3265945"/>
          </a:xfrm>
          <a:prstGeom prst="rect">
            <a:avLst/>
          </a:prstGeom>
        </p:spPr>
      </p:pic>
    </p:spTree>
    <p:extLst>
      <p:ext uri="{BB962C8B-B14F-4D97-AF65-F5344CB8AC3E}">
        <p14:creationId xmlns:p14="http://schemas.microsoft.com/office/powerpoint/2010/main" val="7380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p:spPr>
        <p:txBody>
          <a:bodyPr/>
          <a:lstStyle>
            <a:lvl1pPr>
              <a:defRPr sz="4000" b="0" baseline="0">
                <a:solidFill>
                  <a:schemeClr val="accent1">
                    <a:lumMod val="75000"/>
                  </a:schemeClr>
                </a:solidFill>
                <a:latin typeface="+mn-lt"/>
              </a:defRPr>
            </a:lvl1pPr>
          </a:lstStyle>
          <a:p>
            <a:r>
              <a:rPr lang="en-US" dirty="0"/>
              <a:t>Slide title</a:t>
            </a:r>
          </a:p>
        </p:txBody>
      </p:sp>
      <p:sp>
        <p:nvSpPr>
          <p:cNvPr id="3" name="Content Placeholder 2"/>
          <p:cNvSpPr>
            <a:spLocks noGrp="1"/>
          </p:cNvSpPr>
          <p:nvPr>
            <p:ph idx="1"/>
          </p:nvPr>
        </p:nvSpPr>
        <p:spPr>
          <a:xfrm>
            <a:off x="457200" y="1219199"/>
            <a:ext cx="8229600" cy="5102352"/>
          </a:xfrm>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76200"/>
            <a:ext cx="8915400" cy="7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p:cNvSpPr txBox="1">
            <a:spLocks noGrp="1"/>
          </p:cNvSpPr>
          <p:nvPr userDrawn="1"/>
        </p:nvSpPr>
        <p:spPr bwMode="auto">
          <a:xfrm>
            <a:off x="7924800" y="6629400"/>
            <a:ext cx="762000" cy="228600"/>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200" dirty="0">
                <a:latin typeface="+mn-lt"/>
                <a:ea typeface="宋体" charset="-122"/>
              </a:rPr>
              <a:t>24-</a:t>
            </a:r>
            <a:fld id="{451DBA47-D638-4758-BB63-B9BD378BEACE}" type="slidenum">
              <a:rPr lang="en-US" altLang="zh-CN" sz="1200" smtClean="0">
                <a:latin typeface="+mn-lt"/>
                <a:ea typeface="宋体" charset="-122"/>
              </a:rPr>
              <a:pPr algn="r" eaLnBrk="1" hangingPunct="1">
                <a:defRPr/>
              </a:pPr>
              <a:t>‹#›</a:t>
            </a:fld>
            <a:endParaRPr lang="en-US" altLang="zh-CN" sz="1200" dirty="0">
              <a:latin typeface="+mn-lt"/>
              <a:ea typeface="宋体" charset="-122"/>
            </a:endParaRPr>
          </a:p>
        </p:txBody>
      </p:sp>
    </p:spTree>
    <p:extLst>
      <p:ext uri="{BB962C8B-B14F-4D97-AF65-F5344CB8AC3E}">
        <p14:creationId xmlns:p14="http://schemas.microsoft.com/office/powerpoint/2010/main" val="121347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76200"/>
            <a:ext cx="8915400" cy="7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457200" y="274638"/>
            <a:ext cx="8229600" cy="792162"/>
          </a:xfrm>
          <a:prstGeom prst="rect">
            <a:avLst/>
          </a:prstGeom>
        </p:spPr>
        <p:txBody>
          <a:bodyPr/>
          <a:lstStyle>
            <a:lvl1pPr>
              <a:defRPr sz="4000">
                <a:solidFill>
                  <a:schemeClr val="accent1">
                    <a:lumMod val="75000"/>
                  </a:schemeClr>
                </a:solidFill>
                <a:latin typeface="+mn-lt"/>
              </a:defRPr>
            </a:lvl1pPr>
          </a:lstStyle>
          <a:p>
            <a:r>
              <a:rPr lang="en-US" dirty="0"/>
              <a:t>Click to edit Master title style</a:t>
            </a:r>
          </a:p>
        </p:txBody>
      </p:sp>
      <p:sp>
        <p:nvSpPr>
          <p:cNvPr id="5" name="Slide Number Placeholder 2"/>
          <p:cNvSpPr txBox="1">
            <a:spLocks noGrp="1"/>
          </p:cNvSpPr>
          <p:nvPr userDrawn="1"/>
        </p:nvSpPr>
        <p:spPr bwMode="auto">
          <a:xfrm>
            <a:off x="7924800" y="6629400"/>
            <a:ext cx="762000" cy="228600"/>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200" dirty="0">
                <a:latin typeface="+mn-lt"/>
                <a:ea typeface="宋体" charset="-122"/>
              </a:rPr>
              <a:t>24-</a:t>
            </a:r>
            <a:fld id="{451DBA47-D638-4758-BB63-B9BD378BEACE}" type="slidenum">
              <a:rPr lang="en-US" altLang="zh-CN" sz="1200" smtClean="0">
                <a:latin typeface="+mn-lt"/>
                <a:ea typeface="宋体" charset="-122"/>
              </a:rPr>
              <a:pPr algn="r" eaLnBrk="1" hangingPunct="1">
                <a:defRPr/>
              </a:pPr>
              <a:t>‹#›</a:t>
            </a:fld>
            <a:endParaRPr lang="en-US" altLang="zh-CN" sz="1200" dirty="0">
              <a:latin typeface="+mn-lt"/>
              <a:ea typeface="宋体" charset="-122"/>
            </a:endParaRPr>
          </a:p>
        </p:txBody>
      </p:sp>
    </p:spTree>
    <p:extLst>
      <p:ext uri="{BB962C8B-B14F-4D97-AF65-F5344CB8AC3E}">
        <p14:creationId xmlns:p14="http://schemas.microsoft.com/office/powerpoint/2010/main" val="165315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p:cNvSpPr txBox="1">
            <a:spLocks noGrp="1"/>
          </p:cNvSpPr>
          <p:nvPr userDrawn="1"/>
        </p:nvSpPr>
        <p:spPr bwMode="auto">
          <a:xfrm>
            <a:off x="6797675" y="6507163"/>
            <a:ext cx="2193925"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a:latin typeface="Times New Roman" charset="0"/>
                <a:ea typeface="宋体" charset="-122"/>
              </a:rPr>
              <a:t>24-</a:t>
            </a:r>
            <a:fld id="{451DBA47-D638-4758-BB63-B9BD378BEACE}" type="slidenum">
              <a:rPr lang="en-US" altLang="zh-CN" sz="1000" smtClean="0">
                <a:latin typeface="Times New Roman" charset="0"/>
                <a:ea typeface="宋体" charset="-122"/>
              </a:rPr>
              <a:pPr algn="r" eaLnBrk="1" hangingPunct="1">
                <a:defRPr/>
              </a:pPr>
              <a:t>‹#›</a:t>
            </a:fld>
            <a:endParaRPr lang="en-US" altLang="zh-CN" sz="1000" dirty="0">
              <a:latin typeface="Times New Roman" charset="0"/>
              <a:ea typeface="宋体" charset="-122"/>
            </a:endParaRPr>
          </a:p>
        </p:txBody>
      </p:sp>
    </p:spTree>
    <p:extLst>
      <p:ext uri="{BB962C8B-B14F-4D97-AF65-F5344CB8AC3E}">
        <p14:creationId xmlns:p14="http://schemas.microsoft.com/office/powerpoint/2010/main" val="170687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txBox="1">
            <a:spLocks noGrp="1"/>
          </p:cNvSpPr>
          <p:nvPr userDrawn="1"/>
        </p:nvSpPr>
        <p:spPr bwMode="auto">
          <a:xfrm>
            <a:off x="6797675" y="6507163"/>
            <a:ext cx="2193925"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a:latin typeface="Times New Roman" charset="0"/>
                <a:ea typeface="宋体" charset="-122"/>
              </a:rPr>
              <a:t>24-</a:t>
            </a:r>
            <a:fld id="{451DBA47-D638-4758-BB63-B9BD378BEACE}" type="slidenum">
              <a:rPr lang="en-US" altLang="zh-CN" sz="1000" smtClean="0">
                <a:latin typeface="Times New Roman" charset="0"/>
                <a:ea typeface="宋体" charset="-122"/>
              </a:rPr>
              <a:pPr algn="r" eaLnBrk="1" hangingPunct="1">
                <a:defRPr/>
              </a:pPr>
              <a:t>‹#›</a:t>
            </a:fld>
            <a:endParaRPr lang="en-US" altLang="zh-CN" sz="1000" dirty="0">
              <a:latin typeface="Times New Roman" charset="0"/>
              <a:ea typeface="宋体" charset="-122"/>
            </a:endParaRPr>
          </a:p>
        </p:txBody>
      </p:sp>
    </p:spTree>
    <p:extLst>
      <p:ext uri="{BB962C8B-B14F-4D97-AF65-F5344CB8AC3E}">
        <p14:creationId xmlns:p14="http://schemas.microsoft.com/office/powerpoint/2010/main" val="774103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457200" y="6396335"/>
            <a:ext cx="845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©2021 McGraw Hill. All rights reserved. Authorized only for instructor use in the classroom. No reproduction or further distribution permitted without the prior written consent of McGraw Hill.</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90232707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Calibri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24</a:t>
            </a:r>
          </a:p>
        </p:txBody>
      </p:sp>
      <p:sp>
        <p:nvSpPr>
          <p:cNvPr id="3" name="Subtitle 2"/>
          <p:cNvSpPr>
            <a:spLocks noGrp="1"/>
          </p:cNvSpPr>
          <p:nvPr>
            <p:ph type="body" sz="quarter" idx="10"/>
          </p:nvPr>
        </p:nvSpPr>
        <p:spPr/>
        <p:txBody>
          <a:bodyPr/>
          <a:lstStyle/>
          <a:p>
            <a:r>
              <a:rPr lang="en-US" dirty="0"/>
              <a:t>Measuring GDP</a:t>
            </a:r>
          </a:p>
        </p:txBody>
      </p:sp>
    </p:spTree>
    <p:extLst>
      <p:ext uri="{BB962C8B-B14F-4D97-AF65-F5344CB8AC3E}">
        <p14:creationId xmlns:p14="http://schemas.microsoft.com/office/powerpoint/2010/main" val="181851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Summing spending categories II</a:t>
            </a:r>
          </a:p>
        </p:txBody>
      </p:sp>
      <p:sp>
        <p:nvSpPr>
          <p:cNvPr id="2" name="Content Placeholder 1"/>
          <p:cNvSpPr>
            <a:spLocks noGrp="1"/>
          </p:cNvSpPr>
          <p:nvPr>
            <p:ph idx="1"/>
          </p:nvPr>
        </p:nvSpPr>
        <p:spPr>
          <a:xfrm>
            <a:off x="457200" y="1066800"/>
            <a:ext cx="8229600" cy="5254751"/>
          </a:xfrm>
        </p:spPr>
        <p:txBody>
          <a:bodyPr>
            <a:noAutofit/>
          </a:bodyPr>
          <a:lstStyle/>
          <a:p>
            <a:pPr marL="0" indent="0">
              <a:buNone/>
            </a:pPr>
            <a:r>
              <a:rPr lang="en-US" sz="2200" dirty="0"/>
              <a:t>This table categorizes situations according to the </a:t>
            </a:r>
            <a:r>
              <a:rPr lang="en-US" sz="2200" i="1" dirty="0">
                <a:solidFill>
                  <a:srgbClr val="9D0505"/>
                </a:solidFill>
              </a:rPr>
              <a:t>expenditure approach</a:t>
            </a:r>
            <a:r>
              <a:rPr lang="en-US" sz="2200" dirty="0"/>
              <a:t>.</a:t>
            </a:r>
          </a:p>
        </p:txBody>
      </p:sp>
      <p:graphicFrame>
        <p:nvGraphicFramePr>
          <p:cNvPr id="1518" name="Table 1517"/>
          <p:cNvGraphicFramePr>
            <a:graphicFrameLocks noGrp="1"/>
          </p:cNvGraphicFramePr>
          <p:nvPr>
            <p:extLst>
              <p:ext uri="{D42A27DB-BD31-4B8C-83A1-F6EECF244321}">
                <p14:modId xmlns:p14="http://schemas.microsoft.com/office/powerpoint/2010/main" val="3503117441"/>
              </p:ext>
            </p:extLst>
          </p:nvPr>
        </p:nvGraphicFramePr>
        <p:xfrm>
          <a:off x="753268" y="1752600"/>
          <a:ext cx="7637463" cy="5047960"/>
        </p:xfrm>
        <a:graphic>
          <a:graphicData uri="http://schemas.openxmlformats.org/drawingml/2006/table">
            <a:tbl>
              <a:tblPr firstRow="1" bandRow="1">
                <a:tableStyleId>{5C22544A-7EE6-4342-B048-85BDC9FD1C3A}</a:tableStyleId>
              </a:tblPr>
              <a:tblGrid>
                <a:gridCol w="263601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477451">
                  <a:extLst>
                    <a:ext uri="{9D8B030D-6E8A-4147-A177-3AD203B41FA5}">
                      <a16:colId xmlns:a16="http://schemas.microsoft.com/office/drawing/2014/main" val="20002"/>
                    </a:ext>
                  </a:extLst>
                </a:gridCol>
              </a:tblGrid>
              <a:tr h="293080">
                <a:tc>
                  <a:txBody>
                    <a:bodyPr/>
                    <a:lstStyle/>
                    <a:p>
                      <a:pPr algn="ctr"/>
                      <a:r>
                        <a:rPr lang="en-US" sz="1200" dirty="0">
                          <a:solidFill>
                            <a:schemeClr val="tx1"/>
                          </a:solidFill>
                          <a:latin typeface="Calibri Light" pitchFamily="34" charset="0"/>
                        </a:rPr>
                        <a:t>Situation</a:t>
                      </a:r>
                    </a:p>
                  </a:txBody>
                  <a:tcPr>
                    <a:solidFill>
                      <a:srgbClr val="E4E8D0"/>
                    </a:solidFill>
                  </a:tcPr>
                </a:tc>
                <a:tc>
                  <a:txBody>
                    <a:bodyPr/>
                    <a:lstStyle/>
                    <a:p>
                      <a:pPr algn="ctr"/>
                      <a:r>
                        <a:rPr lang="en-US" sz="1200" dirty="0">
                          <a:solidFill>
                            <a:schemeClr val="tx1"/>
                          </a:solidFill>
                          <a:latin typeface="Calibri Light" pitchFamily="34" charset="0"/>
                        </a:rPr>
                        <a:t>GDP Category</a:t>
                      </a:r>
                    </a:p>
                  </a:txBody>
                  <a:tcPr>
                    <a:solidFill>
                      <a:srgbClr val="E4E8D0"/>
                    </a:solidFill>
                  </a:tcPr>
                </a:tc>
                <a:tc>
                  <a:txBody>
                    <a:bodyPr/>
                    <a:lstStyle/>
                    <a:p>
                      <a:pPr algn="ctr"/>
                      <a:r>
                        <a:rPr lang="en-US" sz="1200" dirty="0">
                          <a:solidFill>
                            <a:schemeClr val="tx1"/>
                          </a:solidFill>
                          <a:latin typeface="Calibri Light" pitchFamily="34" charset="0"/>
                        </a:rPr>
                        <a:t>Why?</a:t>
                      </a:r>
                    </a:p>
                  </a:txBody>
                  <a:tcPr>
                    <a:solidFill>
                      <a:srgbClr val="E4E8D0"/>
                    </a:solidFill>
                  </a:tcPr>
                </a:tc>
                <a:extLst>
                  <a:ext uri="{0D108BD9-81ED-4DB2-BD59-A6C34878D82A}">
                    <a16:rowId xmlns:a16="http://schemas.microsoft.com/office/drawing/2014/main" val="10000"/>
                  </a:ext>
                </a:extLst>
              </a:tr>
              <a:tr h="321692">
                <a:tc>
                  <a:txBody>
                    <a:bodyPr/>
                    <a:lstStyle/>
                    <a:p>
                      <a:pPr algn="ctr"/>
                      <a:r>
                        <a:rPr lang="en-US" sz="1200" dirty="0">
                          <a:latin typeface="Calibri Light" pitchFamily="34" charset="0"/>
                        </a:rPr>
                        <a:t>Buying</a:t>
                      </a:r>
                      <a:r>
                        <a:rPr lang="en-US" sz="1200" baseline="0" dirty="0">
                          <a:latin typeface="Calibri Light" pitchFamily="34" charset="0"/>
                        </a:rPr>
                        <a:t> a new digital camera</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Consumption</a:t>
                      </a:r>
                    </a:p>
                  </a:txBody>
                  <a:tcPr>
                    <a:solidFill>
                      <a:srgbClr val="F1F9FE"/>
                    </a:solidFill>
                  </a:tcPr>
                </a:tc>
                <a:tc>
                  <a:txBody>
                    <a:bodyPr/>
                    <a:lstStyle/>
                    <a:p>
                      <a:pPr algn="ctr"/>
                      <a:r>
                        <a:rPr lang="en-US" sz="1200" dirty="0">
                          <a:latin typeface="Calibri Light" pitchFamily="34" charset="0"/>
                        </a:rPr>
                        <a:t>Purchasing</a:t>
                      </a:r>
                      <a:r>
                        <a:rPr lang="en-US" sz="1200" baseline="0" dirty="0">
                          <a:latin typeface="Calibri Light" pitchFamily="34" charset="0"/>
                        </a:rPr>
                        <a:t> a new good or service always counts toward GDP.</a:t>
                      </a:r>
                      <a:endParaRPr lang="en-US" sz="1200" dirty="0">
                        <a:latin typeface="Calibri Light" pitchFamily="34" charset="0"/>
                      </a:endParaRPr>
                    </a:p>
                  </a:txBody>
                  <a:tcPr>
                    <a:solidFill>
                      <a:srgbClr val="F1F9FE"/>
                    </a:solidFill>
                  </a:tcPr>
                </a:tc>
                <a:extLst>
                  <a:ext uri="{0D108BD9-81ED-4DB2-BD59-A6C34878D82A}">
                    <a16:rowId xmlns:a16="http://schemas.microsoft.com/office/drawing/2014/main" val="10001"/>
                  </a:ext>
                </a:extLst>
              </a:tr>
              <a:tr h="321692">
                <a:tc>
                  <a:txBody>
                    <a:bodyPr/>
                    <a:lstStyle/>
                    <a:p>
                      <a:pPr algn="ctr"/>
                      <a:r>
                        <a:rPr lang="en-US" sz="1200" dirty="0">
                          <a:latin typeface="Calibri Light" pitchFamily="34" charset="0"/>
                        </a:rPr>
                        <a:t>Buying</a:t>
                      </a:r>
                      <a:r>
                        <a:rPr lang="en-US" sz="1200" baseline="0" dirty="0">
                          <a:latin typeface="Calibri Light" pitchFamily="34" charset="0"/>
                        </a:rPr>
                        <a:t> a used camera on eBay</a:t>
                      </a:r>
                      <a:endParaRPr lang="en-US" sz="1200" dirty="0">
                        <a:latin typeface="Calibri Light" pitchFamily="34" charset="0"/>
                      </a:endParaRPr>
                    </a:p>
                  </a:txBody>
                  <a:tcPr>
                    <a:solidFill>
                      <a:srgbClr val="DBF0FD"/>
                    </a:solidFill>
                  </a:tcPr>
                </a:tc>
                <a:tc>
                  <a:txBody>
                    <a:bodyPr/>
                    <a:lstStyle/>
                    <a:p>
                      <a:pPr algn="ctr"/>
                      <a:r>
                        <a:rPr lang="en-US" sz="1200" dirty="0">
                          <a:latin typeface="Calibri Light" pitchFamily="34" charset="0"/>
                        </a:rPr>
                        <a:t>Not counted</a:t>
                      </a:r>
                    </a:p>
                  </a:txBody>
                  <a:tcPr>
                    <a:solidFill>
                      <a:srgbClr val="DBF0FD"/>
                    </a:solidFill>
                  </a:tcPr>
                </a:tc>
                <a:tc>
                  <a:txBody>
                    <a:bodyPr/>
                    <a:lstStyle/>
                    <a:p>
                      <a:pPr algn="ctr"/>
                      <a:r>
                        <a:rPr lang="en-US" sz="1200" dirty="0">
                          <a:latin typeface="Calibri Light" pitchFamily="34" charset="0"/>
                        </a:rPr>
                        <a:t>As a used good, the camera does not count toward GDP,</a:t>
                      </a:r>
                      <a:r>
                        <a:rPr lang="en-US" sz="1200" baseline="0" dirty="0">
                          <a:latin typeface="Calibri Light" pitchFamily="34" charset="0"/>
                        </a:rPr>
                        <a:t> as it was already counted when new. The fees paid to eBay for selling the camera count as consumption, though.</a:t>
                      </a:r>
                      <a:endParaRPr lang="en-US" sz="1200" dirty="0">
                        <a:latin typeface="Calibri Light" pitchFamily="34" charset="0"/>
                      </a:endParaRPr>
                    </a:p>
                  </a:txBody>
                  <a:tcPr>
                    <a:solidFill>
                      <a:srgbClr val="DBF0FD"/>
                    </a:solidFill>
                  </a:tcPr>
                </a:tc>
                <a:extLst>
                  <a:ext uri="{0D108BD9-81ED-4DB2-BD59-A6C34878D82A}">
                    <a16:rowId xmlns:a16="http://schemas.microsoft.com/office/drawing/2014/main" val="10002"/>
                  </a:ext>
                </a:extLst>
              </a:tr>
              <a:tr h="321692">
                <a:tc>
                  <a:txBody>
                    <a:bodyPr/>
                    <a:lstStyle/>
                    <a:p>
                      <a:pPr algn="ctr"/>
                      <a:r>
                        <a:rPr lang="en-US" sz="1200" dirty="0">
                          <a:latin typeface="Calibri Light" pitchFamily="34" charset="0"/>
                        </a:rPr>
                        <a:t>Buying</a:t>
                      </a:r>
                      <a:r>
                        <a:rPr lang="en-US" sz="1200" baseline="0" dirty="0">
                          <a:latin typeface="Calibri Light" pitchFamily="34" charset="0"/>
                        </a:rPr>
                        <a:t> a new house</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Investment</a:t>
                      </a:r>
                    </a:p>
                  </a:txBody>
                  <a:tcPr>
                    <a:solidFill>
                      <a:srgbClr val="F1F9FE"/>
                    </a:solidFill>
                  </a:tcPr>
                </a:tc>
                <a:tc>
                  <a:txBody>
                    <a:bodyPr/>
                    <a:lstStyle/>
                    <a:p>
                      <a:pPr algn="ctr"/>
                      <a:r>
                        <a:rPr lang="en-US" sz="1200" dirty="0">
                          <a:latin typeface="Calibri Light" pitchFamily="34" charset="0"/>
                        </a:rPr>
                        <a:t>Since the house buying a house will provide a place to live for years into the future,, it makes sense to think of it as an investment.</a:t>
                      </a:r>
                    </a:p>
                  </a:txBody>
                  <a:tcPr>
                    <a:solidFill>
                      <a:srgbClr val="F1F9FE"/>
                    </a:solidFill>
                  </a:tcPr>
                </a:tc>
                <a:extLst>
                  <a:ext uri="{0D108BD9-81ED-4DB2-BD59-A6C34878D82A}">
                    <a16:rowId xmlns:a16="http://schemas.microsoft.com/office/drawing/2014/main" val="10003"/>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Renting an apartment</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Consumption</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You are paying the owner of the house for a service, so it is counted as consumption.</a:t>
                      </a:r>
                    </a:p>
                  </a:txBody>
                  <a:tcPr>
                    <a:solidFill>
                      <a:srgbClr val="DBF0FD"/>
                    </a:solidFill>
                  </a:tcPr>
                </a:tc>
                <a:extLst>
                  <a:ext uri="{0D108BD9-81ED-4DB2-BD59-A6C34878D82A}">
                    <a16:rowId xmlns:a16="http://schemas.microsoft.com/office/drawing/2014/main" val="10004"/>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Apple makes a new batch of iPhones but doesn’t sell them until next year</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Investment</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Counted as part of investment, as Apple is holding these tablets as part of its inventory.</a:t>
                      </a:r>
                    </a:p>
                  </a:txBody>
                  <a:tcPr>
                    <a:solidFill>
                      <a:srgbClr val="DBF0FD"/>
                    </a:solidFill>
                  </a:tcPr>
                </a:tc>
                <a:extLst>
                  <a:ext uri="{0D108BD9-81ED-4DB2-BD59-A6C34878D82A}">
                    <a16:rowId xmlns:a16="http://schemas.microsoft.com/office/drawing/2014/main" val="10005"/>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Buying shares of General Motors</a:t>
                      </a:r>
                      <a:r>
                        <a:rPr lang="en-US" sz="1200" kern="1200" baseline="0" dirty="0">
                          <a:solidFill>
                            <a:schemeClr val="dk1"/>
                          </a:solidFill>
                          <a:latin typeface="Calibri Light" pitchFamily="34" charset="0"/>
                          <a:ea typeface="+mn-ea"/>
                          <a:cs typeface="+mn-cs"/>
                        </a:rPr>
                        <a:t> stock</a:t>
                      </a:r>
                      <a:endParaRPr lang="en-US" sz="1200" kern="1200" dirty="0">
                        <a:solidFill>
                          <a:schemeClr val="dk1"/>
                        </a:solidFill>
                        <a:latin typeface="Calibri Light" pitchFamily="34" charset="0"/>
                        <a:ea typeface="+mn-ea"/>
                        <a:cs typeface="+mn-cs"/>
                      </a:endParaRP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Not counted</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Shares of stock are</a:t>
                      </a:r>
                      <a:r>
                        <a:rPr lang="en-US" sz="1200" kern="1200" baseline="0" dirty="0">
                          <a:solidFill>
                            <a:schemeClr val="dk1"/>
                          </a:solidFill>
                          <a:latin typeface="Calibri Light" pitchFamily="34" charset="0"/>
                          <a:ea typeface="+mn-ea"/>
                          <a:cs typeface="+mn-cs"/>
                        </a:rPr>
                        <a:t> a transfer of money from one owner of the stock to another. Including stocks would cause a double-counting problem.</a:t>
                      </a:r>
                      <a:endParaRPr lang="en-US" sz="1200" kern="1200" dirty="0">
                        <a:solidFill>
                          <a:schemeClr val="dk1"/>
                        </a:solidFill>
                        <a:latin typeface="Calibri Light" pitchFamily="34" charset="0"/>
                        <a:ea typeface="+mn-ea"/>
                        <a:cs typeface="+mn-cs"/>
                      </a:endParaRPr>
                    </a:p>
                  </a:txBody>
                  <a:tcPr>
                    <a:solidFill>
                      <a:srgbClr val="DBF0FD"/>
                    </a:solidFill>
                  </a:tcPr>
                </a:tc>
                <a:extLst>
                  <a:ext uri="{0D108BD9-81ED-4DB2-BD59-A6C34878D82A}">
                    <a16:rowId xmlns:a16="http://schemas.microsoft.com/office/drawing/2014/main" val="10006"/>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TSA buys plastic bins for airport security</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Government spending</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Any consumption or investment purchases made by the government are counted in GDP as government spending. </a:t>
                      </a:r>
                    </a:p>
                  </a:txBody>
                  <a:tcPr>
                    <a:solidFill>
                      <a:srgbClr val="DBF0FD"/>
                    </a:solidFill>
                  </a:tcPr>
                </a:tc>
                <a:extLst>
                  <a:ext uri="{0D108BD9-81ED-4DB2-BD59-A6C34878D82A}">
                    <a16:rowId xmlns:a16="http://schemas.microsoft.com/office/drawing/2014/main" val="10007"/>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Babysitting</a:t>
                      </a:r>
                      <a:r>
                        <a:rPr lang="en-US" sz="1200" kern="1200" baseline="0" dirty="0">
                          <a:solidFill>
                            <a:schemeClr val="dk1"/>
                          </a:solidFill>
                          <a:latin typeface="Calibri Light" pitchFamily="34" charset="0"/>
                          <a:ea typeface="+mn-ea"/>
                          <a:cs typeface="+mn-cs"/>
                        </a:rPr>
                        <a:t> for your neighbor</a:t>
                      </a:r>
                      <a:endParaRPr lang="en-US" sz="1200" kern="1200" dirty="0">
                        <a:solidFill>
                          <a:schemeClr val="dk1"/>
                        </a:solidFill>
                        <a:latin typeface="Calibri Light" pitchFamily="34" charset="0"/>
                        <a:ea typeface="+mn-ea"/>
                        <a:cs typeface="+mn-cs"/>
                      </a:endParaRP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Not counted</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In principle, it should</a:t>
                      </a:r>
                      <a:r>
                        <a:rPr lang="en-US" sz="1200" kern="1200" baseline="0" dirty="0">
                          <a:solidFill>
                            <a:schemeClr val="dk1"/>
                          </a:solidFill>
                          <a:latin typeface="Calibri Light" pitchFamily="34" charset="0"/>
                          <a:ea typeface="+mn-ea"/>
                          <a:cs typeface="+mn-cs"/>
                        </a:rPr>
                        <a:t> be included in GDP, but such income is often not reported to the IRS so it can’t be included in official statistics. </a:t>
                      </a:r>
                      <a:endParaRPr lang="en-US" sz="1200" kern="1200" dirty="0">
                        <a:solidFill>
                          <a:schemeClr val="dk1"/>
                        </a:solidFill>
                        <a:latin typeface="Calibri Light" pitchFamily="34" charset="0"/>
                        <a:ea typeface="+mn-ea"/>
                        <a:cs typeface="+mn-cs"/>
                      </a:endParaRPr>
                    </a:p>
                  </a:txBody>
                  <a:tcPr>
                    <a:solidFill>
                      <a:srgbClr val="DBF0FD"/>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2026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Learning: Expenditure approach</a:t>
            </a:r>
          </a:p>
        </p:txBody>
      </p:sp>
      <p:sp>
        <p:nvSpPr>
          <p:cNvPr id="5" name="Content Placeholder 4"/>
          <p:cNvSpPr>
            <a:spLocks noGrp="1"/>
          </p:cNvSpPr>
          <p:nvPr>
            <p:ph idx="4294967295"/>
          </p:nvPr>
        </p:nvSpPr>
        <p:spPr>
          <a:xfrm>
            <a:off x="457200" y="2193536"/>
            <a:ext cx="6781800" cy="4286250"/>
          </a:xfrm>
        </p:spPr>
        <p:txBody>
          <a:bodyPr>
            <a:normAutofit fontScale="85000" lnSpcReduction="20000"/>
          </a:bodyPr>
          <a:lstStyle/>
          <a:p>
            <a:pPr marL="365760" indent="-365760">
              <a:buFont typeface="+mj-lt"/>
              <a:buAutoNum type="arabicPeriod"/>
            </a:pPr>
            <a:r>
              <a:rPr lang="en-US" sz="3100" dirty="0"/>
              <a:t>Delta purchases an airplane built in Canada.</a:t>
            </a:r>
          </a:p>
          <a:p>
            <a:pPr marL="365760" lvl="0" indent="-365760">
              <a:buFont typeface="+mj-lt"/>
              <a:buAutoNum type="arabicPeriod"/>
            </a:pPr>
            <a:r>
              <a:rPr lang="en-US" sz="3100" dirty="0"/>
              <a:t>DELL builds a new computer. At the end of the year, the computer is not sold and is placed in storage.</a:t>
            </a:r>
          </a:p>
          <a:p>
            <a:pPr marL="365760" lvl="0" indent="-365760">
              <a:buFont typeface="+mj-lt"/>
              <a:buAutoNum type="arabicPeriod"/>
            </a:pPr>
            <a:r>
              <a:rPr lang="en-US" sz="3100" dirty="0"/>
              <a:t>The government pays a U.S. company for a new naval missile carrier.</a:t>
            </a:r>
          </a:p>
          <a:p>
            <a:pPr marL="365760" indent="-365760">
              <a:buFont typeface="+mj-lt"/>
              <a:buAutoNum type="arabicPeriod"/>
            </a:pPr>
            <a:r>
              <a:rPr lang="en-US" sz="3100" dirty="0"/>
              <a:t>Joe purchases Pearl Jam tickets in Denver, CO.</a:t>
            </a:r>
          </a:p>
          <a:p>
            <a:pPr marL="365760" indent="-365760">
              <a:buFont typeface="+mj-lt"/>
              <a:buAutoNum type="arabicPeriod"/>
            </a:pPr>
            <a:r>
              <a:rPr lang="en-US" sz="3100" dirty="0"/>
              <a:t>Sarah purchases a new VW car manufactured in Germany.</a:t>
            </a:r>
          </a:p>
          <a:p>
            <a:pPr marL="365760" indent="-365760">
              <a:buFont typeface="+mj-lt"/>
              <a:buAutoNum type="arabicPeriod"/>
            </a:pPr>
            <a:r>
              <a:rPr lang="en-US" sz="3100" dirty="0"/>
              <a:t>The government pays $100 million to war veterans.</a:t>
            </a:r>
          </a:p>
        </p:txBody>
      </p:sp>
      <p:sp>
        <p:nvSpPr>
          <p:cNvPr id="9" name="TextBox 8"/>
          <p:cNvSpPr txBox="1"/>
          <p:nvPr/>
        </p:nvSpPr>
        <p:spPr>
          <a:xfrm>
            <a:off x="457200" y="1219200"/>
            <a:ext cx="8382000" cy="892552"/>
          </a:xfrm>
          <a:prstGeom prst="rect">
            <a:avLst/>
          </a:prstGeom>
          <a:noFill/>
        </p:spPr>
        <p:txBody>
          <a:bodyPr wrap="square" rtlCol="0">
            <a:spAutoFit/>
          </a:bodyPr>
          <a:lstStyle/>
          <a:p>
            <a:r>
              <a:rPr lang="en-US" sz="2600" dirty="0">
                <a:latin typeface="Calibri Light"/>
              </a:rPr>
              <a:t>For each of the following scenarios, categorize each GDP spending item using the expenditure approach. </a:t>
            </a:r>
          </a:p>
        </p:txBody>
      </p:sp>
    </p:spTree>
    <p:extLst>
      <p:ext uri="{BB962C8B-B14F-4D97-AF65-F5344CB8AC3E}">
        <p14:creationId xmlns:p14="http://schemas.microsoft.com/office/powerpoint/2010/main" val="161579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Learning Solution I</a:t>
            </a:r>
          </a:p>
        </p:txBody>
      </p:sp>
      <p:sp>
        <p:nvSpPr>
          <p:cNvPr id="5" name="Content Placeholder 4"/>
          <p:cNvSpPr>
            <a:spLocks noGrp="1"/>
          </p:cNvSpPr>
          <p:nvPr>
            <p:ph idx="4294967295"/>
          </p:nvPr>
        </p:nvSpPr>
        <p:spPr>
          <a:xfrm>
            <a:off x="457200" y="2190690"/>
            <a:ext cx="6781800" cy="4308475"/>
          </a:xfrm>
        </p:spPr>
        <p:txBody>
          <a:bodyPr>
            <a:normAutofit fontScale="85000" lnSpcReduction="20000"/>
          </a:bodyPr>
          <a:lstStyle/>
          <a:p>
            <a:pPr marL="365760" indent="-365760">
              <a:buFont typeface="+mj-lt"/>
              <a:buAutoNum type="arabicPeriod"/>
            </a:pPr>
            <a:r>
              <a:rPr lang="en-US" sz="3100" dirty="0"/>
              <a:t>Delta purchases an airplane built in Canada.</a:t>
            </a:r>
          </a:p>
          <a:p>
            <a:pPr marL="365760" lvl="0" indent="-365760">
              <a:buFont typeface="+mj-lt"/>
              <a:buAutoNum type="arabicPeriod"/>
            </a:pPr>
            <a:r>
              <a:rPr lang="en-US" sz="3100" dirty="0"/>
              <a:t>DELL builds a new computer. At the end of the year, the computer is not sold and is placed in storage.</a:t>
            </a:r>
          </a:p>
          <a:p>
            <a:pPr marL="365760" lvl="0" indent="-365760">
              <a:buFont typeface="+mj-lt"/>
              <a:buAutoNum type="arabicPeriod"/>
            </a:pPr>
            <a:r>
              <a:rPr lang="en-US" sz="3100" dirty="0"/>
              <a:t>The government pays a U.S. company for a new naval missile carrier.</a:t>
            </a:r>
          </a:p>
          <a:p>
            <a:pPr marL="365760" indent="-365760">
              <a:buFont typeface="+mj-lt"/>
              <a:buAutoNum type="arabicPeriod"/>
            </a:pPr>
            <a:r>
              <a:rPr lang="en-US" sz="3100" dirty="0"/>
              <a:t>Joe purchases Pearl Jam tickets in Denver, CO.</a:t>
            </a:r>
          </a:p>
          <a:p>
            <a:pPr marL="365760" indent="-365760">
              <a:buFont typeface="+mj-lt"/>
              <a:buAutoNum type="arabicPeriod"/>
            </a:pPr>
            <a:r>
              <a:rPr lang="en-US" sz="3100" dirty="0"/>
              <a:t>Sarah purchases a new VW car manufactured in Germany.</a:t>
            </a:r>
          </a:p>
          <a:p>
            <a:pPr marL="365760" indent="-365760">
              <a:buFont typeface="+mj-lt"/>
              <a:buAutoNum type="arabicPeriod"/>
            </a:pPr>
            <a:r>
              <a:rPr lang="en-US" sz="3100" dirty="0"/>
              <a:t>The government pays $100 million to war veterans.</a:t>
            </a:r>
          </a:p>
        </p:txBody>
      </p:sp>
      <p:sp>
        <p:nvSpPr>
          <p:cNvPr id="7" name="TextBox 6"/>
          <p:cNvSpPr txBox="1"/>
          <p:nvPr/>
        </p:nvSpPr>
        <p:spPr>
          <a:xfrm>
            <a:off x="7239000" y="2009007"/>
            <a:ext cx="1882717" cy="707886"/>
          </a:xfrm>
          <a:prstGeom prst="rect">
            <a:avLst/>
          </a:prstGeom>
          <a:noFill/>
        </p:spPr>
        <p:txBody>
          <a:bodyPr wrap="square" rtlCol="0">
            <a:spAutoFit/>
          </a:bodyPr>
          <a:lstStyle/>
          <a:p>
            <a:r>
              <a:rPr lang="en-US" sz="2000" dirty="0">
                <a:solidFill>
                  <a:srgbClr val="9D0505"/>
                </a:solidFill>
              </a:rPr>
              <a:t>Investment, Import</a:t>
            </a:r>
          </a:p>
        </p:txBody>
      </p:sp>
      <p:sp>
        <p:nvSpPr>
          <p:cNvPr id="8" name="TextBox 7"/>
          <p:cNvSpPr txBox="1"/>
          <p:nvPr/>
        </p:nvSpPr>
        <p:spPr>
          <a:xfrm>
            <a:off x="7239000" y="2802925"/>
            <a:ext cx="1891862" cy="707886"/>
          </a:xfrm>
          <a:prstGeom prst="rect">
            <a:avLst/>
          </a:prstGeom>
          <a:noFill/>
        </p:spPr>
        <p:txBody>
          <a:bodyPr wrap="square" rtlCol="0">
            <a:spAutoFit/>
          </a:bodyPr>
          <a:lstStyle/>
          <a:p>
            <a:r>
              <a:rPr lang="en-US" sz="2000" dirty="0">
                <a:solidFill>
                  <a:srgbClr val="9D0505"/>
                </a:solidFill>
              </a:rPr>
              <a:t>Investment, Inventory</a:t>
            </a:r>
          </a:p>
        </p:txBody>
      </p:sp>
      <p:sp>
        <p:nvSpPr>
          <p:cNvPr id="9" name="TextBox 8"/>
          <p:cNvSpPr txBox="1"/>
          <p:nvPr/>
        </p:nvSpPr>
        <p:spPr>
          <a:xfrm>
            <a:off x="457200" y="1219200"/>
            <a:ext cx="8382000" cy="892552"/>
          </a:xfrm>
          <a:prstGeom prst="rect">
            <a:avLst/>
          </a:prstGeom>
          <a:noFill/>
        </p:spPr>
        <p:txBody>
          <a:bodyPr wrap="square" rtlCol="0">
            <a:spAutoFit/>
          </a:bodyPr>
          <a:lstStyle/>
          <a:p>
            <a:r>
              <a:rPr lang="en-US" sz="2600" dirty="0">
                <a:latin typeface="Calibri Light"/>
              </a:rPr>
              <a:t>For each of the following scenarios, categorize each GDP spending item using the expenditure approach. </a:t>
            </a:r>
          </a:p>
        </p:txBody>
      </p:sp>
      <p:sp>
        <p:nvSpPr>
          <p:cNvPr id="11" name="TextBox 10"/>
          <p:cNvSpPr txBox="1"/>
          <p:nvPr/>
        </p:nvSpPr>
        <p:spPr>
          <a:xfrm>
            <a:off x="7229856" y="3561963"/>
            <a:ext cx="1891861" cy="707886"/>
          </a:xfrm>
          <a:prstGeom prst="rect">
            <a:avLst/>
          </a:prstGeom>
          <a:noFill/>
        </p:spPr>
        <p:txBody>
          <a:bodyPr wrap="square" rtlCol="0">
            <a:spAutoFit/>
          </a:bodyPr>
          <a:lstStyle/>
          <a:p>
            <a:r>
              <a:rPr lang="en-US" sz="2000" dirty="0">
                <a:solidFill>
                  <a:srgbClr val="9D0505"/>
                </a:solidFill>
              </a:rPr>
              <a:t>Government expenditure</a:t>
            </a:r>
          </a:p>
        </p:txBody>
      </p:sp>
      <p:sp>
        <p:nvSpPr>
          <p:cNvPr id="12" name="TextBox 11"/>
          <p:cNvSpPr txBox="1"/>
          <p:nvPr/>
        </p:nvSpPr>
        <p:spPr>
          <a:xfrm>
            <a:off x="7242718" y="4297281"/>
            <a:ext cx="1888144" cy="400110"/>
          </a:xfrm>
          <a:prstGeom prst="rect">
            <a:avLst/>
          </a:prstGeom>
          <a:noFill/>
        </p:spPr>
        <p:txBody>
          <a:bodyPr wrap="square" rtlCol="0">
            <a:spAutoFit/>
          </a:bodyPr>
          <a:lstStyle/>
          <a:p>
            <a:r>
              <a:rPr lang="en-US" sz="2000" dirty="0">
                <a:solidFill>
                  <a:srgbClr val="9D0505"/>
                </a:solidFill>
              </a:rPr>
              <a:t>Consumption</a:t>
            </a:r>
          </a:p>
        </p:txBody>
      </p:sp>
      <p:sp>
        <p:nvSpPr>
          <p:cNvPr id="13" name="TextBox 12"/>
          <p:cNvSpPr txBox="1"/>
          <p:nvPr/>
        </p:nvSpPr>
        <p:spPr>
          <a:xfrm>
            <a:off x="7240860" y="4737256"/>
            <a:ext cx="1890002" cy="707886"/>
          </a:xfrm>
          <a:prstGeom prst="rect">
            <a:avLst/>
          </a:prstGeom>
          <a:noFill/>
        </p:spPr>
        <p:txBody>
          <a:bodyPr wrap="square" rtlCol="0">
            <a:spAutoFit/>
          </a:bodyPr>
          <a:lstStyle/>
          <a:p>
            <a:r>
              <a:rPr lang="en-US" sz="2000" dirty="0">
                <a:solidFill>
                  <a:srgbClr val="9D0505"/>
                </a:solidFill>
              </a:rPr>
              <a:t>Consumption, Import</a:t>
            </a:r>
          </a:p>
        </p:txBody>
      </p:sp>
      <p:sp>
        <p:nvSpPr>
          <p:cNvPr id="14" name="TextBox 13"/>
          <p:cNvSpPr txBox="1"/>
          <p:nvPr/>
        </p:nvSpPr>
        <p:spPr>
          <a:xfrm>
            <a:off x="7229855" y="5441915"/>
            <a:ext cx="1891862" cy="707886"/>
          </a:xfrm>
          <a:prstGeom prst="rect">
            <a:avLst/>
          </a:prstGeom>
          <a:noFill/>
        </p:spPr>
        <p:txBody>
          <a:bodyPr wrap="square" rtlCol="0">
            <a:spAutoFit/>
          </a:bodyPr>
          <a:lstStyle/>
          <a:p>
            <a:r>
              <a:rPr lang="en-US" sz="2000" dirty="0">
                <a:solidFill>
                  <a:srgbClr val="9D0505"/>
                </a:solidFill>
              </a:rPr>
              <a:t>Transfer, </a:t>
            </a:r>
          </a:p>
          <a:p>
            <a:r>
              <a:rPr lang="en-US" sz="2000" dirty="0">
                <a:solidFill>
                  <a:srgbClr val="9D0505"/>
                </a:solidFill>
              </a:rPr>
              <a:t>not counted</a:t>
            </a:r>
          </a:p>
        </p:txBody>
      </p:sp>
    </p:spTree>
    <p:extLst>
      <p:ext uri="{BB962C8B-B14F-4D97-AF65-F5344CB8AC3E}">
        <p14:creationId xmlns:p14="http://schemas.microsoft.com/office/powerpoint/2010/main" val="20233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income approach</a:t>
            </a:r>
          </a:p>
        </p:txBody>
      </p:sp>
      <p:sp>
        <p:nvSpPr>
          <p:cNvPr id="3" name="Content Placeholder 2"/>
          <p:cNvSpPr>
            <a:spLocks noGrp="1"/>
          </p:cNvSpPr>
          <p:nvPr>
            <p:ph idx="1"/>
          </p:nvPr>
        </p:nvSpPr>
        <p:spPr/>
        <p:txBody>
          <a:bodyPr>
            <a:normAutofit/>
          </a:bodyPr>
          <a:lstStyle/>
          <a:p>
            <a:r>
              <a:rPr lang="en-US" dirty="0"/>
              <a:t>The </a:t>
            </a:r>
            <a:r>
              <a:rPr lang="en-US" i="1" dirty="0">
                <a:solidFill>
                  <a:srgbClr val="9D0505"/>
                </a:solidFill>
              </a:rPr>
              <a:t>income approach </a:t>
            </a:r>
            <a:r>
              <a:rPr lang="en-US" dirty="0"/>
              <a:t>adds up the income earned by everyone (households and firms) in a country. Includes:</a:t>
            </a:r>
          </a:p>
          <a:p>
            <a:pPr lvl="1"/>
            <a:r>
              <a:rPr lang="en-US" dirty="0"/>
              <a:t>wages earned by workers</a:t>
            </a:r>
          </a:p>
          <a:p>
            <a:pPr lvl="1"/>
            <a:r>
              <a:rPr lang="en-US" dirty="0"/>
              <a:t>interest earned on capital investments</a:t>
            </a:r>
          </a:p>
          <a:p>
            <a:pPr lvl="1"/>
            <a:r>
              <a:rPr lang="en-US" dirty="0"/>
              <a:t>rents earned on land</a:t>
            </a:r>
          </a:p>
          <a:p>
            <a:pPr lvl="1"/>
            <a:r>
              <a:rPr lang="en-US" dirty="0"/>
              <a:t>profits earned by firms.</a:t>
            </a:r>
          </a:p>
          <a:p>
            <a:pPr marL="457200" lvl="1" indent="0">
              <a:buNone/>
            </a:pPr>
            <a:endParaRPr lang="en-US" dirty="0"/>
          </a:p>
          <a:p>
            <a:pPr marL="0" lvl="1" indent="0">
              <a:buNone/>
            </a:pPr>
            <a:r>
              <a:rPr lang="en-US" dirty="0"/>
              <a:t>Y= Income = Wages + Interest + Rental income + Profits</a:t>
            </a:r>
          </a:p>
        </p:txBody>
      </p:sp>
    </p:spTree>
    <p:extLst>
      <p:ext uri="{BB962C8B-B14F-4D97-AF65-F5344CB8AC3E}">
        <p14:creationId xmlns:p14="http://schemas.microsoft.com/office/powerpoint/2010/main" val="39286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“value-added” approach I</a:t>
            </a:r>
          </a:p>
        </p:txBody>
      </p:sp>
      <p:sp>
        <p:nvSpPr>
          <p:cNvPr id="3" name="Content Placeholder 2"/>
          <p:cNvSpPr>
            <a:spLocks noGrp="1"/>
          </p:cNvSpPr>
          <p:nvPr>
            <p:ph idx="1"/>
          </p:nvPr>
        </p:nvSpPr>
        <p:spPr/>
        <p:txBody>
          <a:bodyPr>
            <a:normAutofit fontScale="92500"/>
          </a:bodyPr>
          <a:lstStyle/>
          <a:p>
            <a:r>
              <a:rPr lang="en-US" dirty="0"/>
              <a:t>The </a:t>
            </a:r>
            <a:r>
              <a:rPr lang="en-US" i="1" dirty="0">
                <a:solidFill>
                  <a:srgbClr val="9D0505"/>
                </a:solidFill>
              </a:rPr>
              <a:t>value-added</a:t>
            </a:r>
            <a:r>
              <a:rPr lang="en-US" b="1" i="1" dirty="0">
                <a:solidFill>
                  <a:srgbClr val="9D0505"/>
                </a:solidFill>
              </a:rPr>
              <a:t> </a:t>
            </a:r>
            <a:r>
              <a:rPr lang="en-US" i="1" dirty="0">
                <a:solidFill>
                  <a:srgbClr val="9D0505"/>
                </a:solidFill>
              </a:rPr>
              <a:t>approach </a:t>
            </a:r>
            <a:r>
              <a:rPr lang="en-US" dirty="0"/>
              <a:t>calculates the value that each transaction adds to the economy. </a:t>
            </a:r>
          </a:p>
          <a:p>
            <a:r>
              <a:rPr lang="en-US" dirty="0"/>
              <a:t>This allows us to determine how much of the total amount paid was created at each step in the production process.</a:t>
            </a:r>
          </a:p>
          <a:p>
            <a:r>
              <a:rPr lang="en-US" dirty="0"/>
              <a:t>This approach is helpful in avoiding double-counting and calculating how the resale of existing goods contributes to GDP. </a:t>
            </a:r>
          </a:p>
          <a:p>
            <a:r>
              <a:rPr lang="en-US" dirty="0"/>
              <a:t>The </a:t>
            </a:r>
            <a:r>
              <a:rPr lang="en-US" i="1" dirty="0">
                <a:solidFill>
                  <a:srgbClr val="9D0505"/>
                </a:solidFill>
              </a:rPr>
              <a:t>value-added</a:t>
            </a:r>
            <a:r>
              <a:rPr lang="en-US" dirty="0"/>
              <a:t>, </a:t>
            </a:r>
            <a:r>
              <a:rPr lang="en-US" i="1" dirty="0">
                <a:solidFill>
                  <a:srgbClr val="9D0505"/>
                </a:solidFill>
              </a:rPr>
              <a:t>expenditure</a:t>
            </a:r>
            <a:r>
              <a:rPr lang="en-US" dirty="0"/>
              <a:t>, and </a:t>
            </a:r>
            <a:r>
              <a:rPr lang="en-US" i="1" dirty="0">
                <a:solidFill>
                  <a:srgbClr val="9D0505"/>
                </a:solidFill>
              </a:rPr>
              <a:t>income</a:t>
            </a:r>
            <a:r>
              <a:rPr lang="en-US" dirty="0"/>
              <a:t> approaches all yield the same calculation of GDP.</a:t>
            </a:r>
          </a:p>
        </p:txBody>
      </p:sp>
    </p:spTree>
    <p:extLst>
      <p:ext uri="{BB962C8B-B14F-4D97-AF65-F5344CB8AC3E}">
        <p14:creationId xmlns:p14="http://schemas.microsoft.com/office/powerpoint/2010/main" val="1492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“value-added” approach II</a:t>
            </a:r>
          </a:p>
        </p:txBody>
      </p:sp>
      <p:sp>
        <p:nvSpPr>
          <p:cNvPr id="3" name="Content Placeholder 2"/>
          <p:cNvSpPr>
            <a:spLocks noGrp="1"/>
          </p:cNvSpPr>
          <p:nvPr>
            <p:ph idx="1"/>
          </p:nvPr>
        </p:nvSpPr>
        <p:spPr/>
        <p:txBody>
          <a:bodyPr>
            <a:normAutofit fontScale="85000" lnSpcReduction="10000"/>
          </a:bodyPr>
          <a:lstStyle/>
          <a:p>
            <a:r>
              <a:rPr lang="en-US" dirty="0"/>
              <a:t>Let’s calculate the </a:t>
            </a:r>
            <a:r>
              <a:rPr lang="en-US" i="1" dirty="0">
                <a:solidFill>
                  <a:srgbClr val="9D0505"/>
                </a:solidFill>
              </a:rPr>
              <a:t>value added </a:t>
            </a:r>
            <a:r>
              <a:rPr lang="en-US" dirty="0"/>
              <a:t>of peanut butter. </a:t>
            </a:r>
          </a:p>
          <a:p>
            <a:r>
              <a:rPr lang="en-US" dirty="0"/>
              <a:t>A farmer grows peanuts and sells them to a wholesaler for $0.12, </a:t>
            </a:r>
            <a:r>
              <a:rPr lang="en-US" i="1" dirty="0">
                <a:solidFill>
                  <a:srgbClr val="9D0505"/>
                </a:solidFill>
              </a:rPr>
              <a:t>adding value</a:t>
            </a:r>
            <a:r>
              <a:rPr lang="en-US" dirty="0"/>
              <a:t> of $0.12 to the economy.</a:t>
            </a:r>
          </a:p>
          <a:p>
            <a:r>
              <a:rPr lang="en-US" dirty="0"/>
              <a:t>A wholesaler sells them to a peanut butter factory for $0.25, </a:t>
            </a:r>
            <a:r>
              <a:rPr lang="en-US" i="1" dirty="0">
                <a:solidFill>
                  <a:srgbClr val="9D0505"/>
                </a:solidFill>
              </a:rPr>
              <a:t>adding value </a:t>
            </a:r>
            <a:r>
              <a:rPr lang="en-US" dirty="0"/>
              <a:t>of $0.13 = $0.25 - $0.12. </a:t>
            </a:r>
          </a:p>
          <a:p>
            <a:r>
              <a:rPr lang="en-US" dirty="0"/>
              <a:t>A factory sells jars of peanut butter to a grocery for $1.85, </a:t>
            </a:r>
            <a:r>
              <a:rPr lang="en-US" i="1" dirty="0">
                <a:solidFill>
                  <a:srgbClr val="9D0505"/>
                </a:solidFill>
              </a:rPr>
              <a:t>adding value </a:t>
            </a:r>
            <a:r>
              <a:rPr lang="en-US" dirty="0"/>
              <a:t>of $1.60 = $1.85 - $0.25).</a:t>
            </a:r>
          </a:p>
          <a:p>
            <a:r>
              <a:rPr lang="en-US" dirty="0"/>
              <a:t>A grocery store sells jars of peanut butter to consumers for $3.40, </a:t>
            </a:r>
            <a:r>
              <a:rPr lang="en-US" i="1" dirty="0">
                <a:solidFill>
                  <a:srgbClr val="9D0505"/>
                </a:solidFill>
              </a:rPr>
              <a:t>adding value </a:t>
            </a:r>
            <a:r>
              <a:rPr lang="en-US" dirty="0"/>
              <a:t>of $1.55 = $3.40 - $1.60.</a:t>
            </a:r>
          </a:p>
          <a:p>
            <a:pPr>
              <a:buClr>
                <a:schemeClr val="tx1"/>
              </a:buClr>
            </a:pPr>
            <a:r>
              <a:rPr lang="en-US" i="1" dirty="0">
                <a:solidFill>
                  <a:srgbClr val="9D0505"/>
                </a:solidFill>
              </a:rPr>
              <a:t>Final valued-added</a:t>
            </a:r>
            <a:r>
              <a:rPr lang="en-US" i="1" dirty="0"/>
              <a:t> </a:t>
            </a:r>
            <a:r>
              <a:rPr lang="en-US" dirty="0"/>
              <a:t>is:</a:t>
            </a:r>
          </a:p>
          <a:p>
            <a:pPr marL="0" indent="0" algn="ctr">
              <a:buNone/>
            </a:pPr>
            <a:r>
              <a:rPr lang="en-US" dirty="0"/>
              <a:t>$0.12 + $0.13 + $1.60 + $1.55 = $3.40</a:t>
            </a:r>
          </a:p>
          <a:p>
            <a:pPr marL="0" indent="0">
              <a:buNone/>
            </a:pPr>
            <a:endParaRPr lang="en-US" dirty="0"/>
          </a:p>
        </p:txBody>
      </p:sp>
    </p:spTree>
    <p:extLst>
      <p:ext uri="{BB962C8B-B14F-4D97-AF65-F5344CB8AC3E}">
        <p14:creationId xmlns:p14="http://schemas.microsoft.com/office/powerpoint/2010/main" val="31762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D0505"/>
                </a:solidFill>
                <a:latin typeface="+mj-lt"/>
              </a:rPr>
              <a:t>Active </a:t>
            </a:r>
            <a:r>
              <a:rPr lang="en-US" dirty="0">
                <a:latin typeface="+mj-lt"/>
              </a:rPr>
              <a:t>L</a:t>
            </a:r>
            <a:r>
              <a:rPr lang="en-US" dirty="0">
                <a:solidFill>
                  <a:srgbClr val="9D0505"/>
                </a:solidFill>
                <a:latin typeface="+mj-lt"/>
              </a:rPr>
              <a:t>earning: The “value-added” approach</a:t>
            </a:r>
          </a:p>
        </p:txBody>
      </p:sp>
      <p:sp>
        <p:nvSpPr>
          <p:cNvPr id="3" name="Content Placeholder 2"/>
          <p:cNvSpPr>
            <a:spLocks noGrp="1"/>
          </p:cNvSpPr>
          <p:nvPr>
            <p:ph idx="1"/>
          </p:nvPr>
        </p:nvSpPr>
        <p:spPr/>
        <p:txBody>
          <a:bodyPr>
            <a:normAutofit/>
          </a:bodyPr>
          <a:lstStyle/>
          <a:p>
            <a:r>
              <a:rPr lang="en-US" sz="2400" dirty="0"/>
              <a:t>Suppose that a pair of pants has the following production process. Provide the value added at each process and the value of a pair of pants in GDP.</a:t>
            </a:r>
          </a:p>
        </p:txBody>
      </p:sp>
      <p:sp>
        <p:nvSpPr>
          <p:cNvPr id="4" name="Content Placeholder 3"/>
          <p:cNvSpPr>
            <a:spLocks noGrp="1"/>
          </p:cNvSpPr>
          <p:nvPr>
            <p:ph sz="half" idx="4294967295"/>
          </p:nvPr>
        </p:nvSpPr>
        <p:spPr>
          <a:xfrm>
            <a:off x="5105400" y="2743200"/>
            <a:ext cx="4038600" cy="3276600"/>
          </a:xfrm>
        </p:spPr>
        <p:txBody>
          <a:bodyPr>
            <a:normAutofit fontScale="92500" lnSpcReduction="20000"/>
          </a:bodyPr>
          <a:lstStyle/>
          <a:p>
            <a:r>
              <a:rPr lang="en-US" sz="2400" dirty="0"/>
              <a:t>Value-added:</a:t>
            </a:r>
          </a:p>
          <a:p>
            <a:pPr lvl="1"/>
            <a:r>
              <a:rPr lang="en-US" sz="2000" dirty="0"/>
              <a:t>Cotton:_______</a:t>
            </a:r>
          </a:p>
          <a:p>
            <a:pPr lvl="1"/>
            <a:r>
              <a:rPr lang="en-US" sz="2000" dirty="0"/>
              <a:t>Denim Fabric: _______</a:t>
            </a:r>
          </a:p>
          <a:p>
            <a:pPr lvl="1"/>
            <a:r>
              <a:rPr lang="en-US" sz="2000" dirty="0"/>
              <a:t>Jean Producer: _______</a:t>
            </a:r>
          </a:p>
          <a:p>
            <a:pPr lvl="1"/>
            <a:r>
              <a:rPr lang="en-US" sz="2000" dirty="0"/>
              <a:t>Jean Distributor: _______</a:t>
            </a:r>
          </a:p>
          <a:p>
            <a:pPr lvl="1"/>
            <a:r>
              <a:rPr lang="en-US" sz="2000" dirty="0"/>
              <a:t>Jena Retailer: _______</a:t>
            </a:r>
          </a:p>
          <a:p>
            <a:r>
              <a:rPr lang="en-US" sz="2400" dirty="0"/>
              <a:t>What is the sum of the values added from all production processes to make the shirt?</a:t>
            </a:r>
          </a:p>
          <a:p>
            <a:pPr marL="0" indent="0">
              <a:buNone/>
            </a:pPr>
            <a:r>
              <a:rPr lang="en-US" sz="2400" dirty="0"/>
              <a:t>     </a:t>
            </a:r>
            <a:endParaRPr lang="en-US" sz="2400" b="1" dirty="0">
              <a:solidFill>
                <a:srgbClr val="C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545386240"/>
              </p:ext>
            </p:extLst>
          </p:nvPr>
        </p:nvGraphicFramePr>
        <p:xfrm>
          <a:off x="335788" y="2819400"/>
          <a:ext cx="4160012" cy="1901540"/>
        </p:xfrm>
        <a:graphic>
          <a:graphicData uri="http://schemas.openxmlformats.org/drawingml/2006/table">
            <a:tbl>
              <a:tblPr firstRow="1" bandRow="1">
                <a:tableStyleId>{5C22544A-7EE6-4342-B048-85BDC9FD1C3A}</a:tableStyleId>
              </a:tblPr>
              <a:tblGrid>
                <a:gridCol w="263601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293080">
                <a:tc>
                  <a:txBody>
                    <a:bodyPr/>
                    <a:lstStyle/>
                    <a:p>
                      <a:pPr algn="ctr"/>
                      <a:r>
                        <a:rPr lang="en-US" sz="1200" dirty="0">
                          <a:solidFill>
                            <a:schemeClr val="tx1"/>
                          </a:solidFill>
                          <a:latin typeface="Calibri Light" pitchFamily="34" charset="0"/>
                        </a:rPr>
                        <a:t>Situation</a:t>
                      </a:r>
                    </a:p>
                  </a:txBody>
                  <a:tcPr>
                    <a:solidFill>
                      <a:srgbClr val="E4E8D0"/>
                    </a:solidFill>
                  </a:tcPr>
                </a:tc>
                <a:tc>
                  <a:txBody>
                    <a:bodyPr/>
                    <a:lstStyle/>
                    <a:p>
                      <a:pPr algn="ctr"/>
                      <a:r>
                        <a:rPr lang="en-US" sz="1200" dirty="0">
                          <a:solidFill>
                            <a:schemeClr val="tx1"/>
                          </a:solidFill>
                          <a:latin typeface="Calibri Light" pitchFamily="34" charset="0"/>
                        </a:rPr>
                        <a:t>Value</a:t>
                      </a:r>
                      <a:r>
                        <a:rPr lang="en-US" sz="1200" baseline="0" dirty="0">
                          <a:solidFill>
                            <a:schemeClr val="tx1"/>
                          </a:solidFill>
                          <a:latin typeface="Calibri Light" pitchFamily="34" charset="0"/>
                        </a:rPr>
                        <a:t> of Output</a:t>
                      </a:r>
                    </a:p>
                  </a:txBody>
                  <a:tcPr>
                    <a:solidFill>
                      <a:srgbClr val="E4E8D0"/>
                    </a:solidFill>
                  </a:tcPr>
                </a:tc>
                <a:extLst>
                  <a:ext uri="{0D108BD9-81ED-4DB2-BD59-A6C34878D82A}">
                    <a16:rowId xmlns:a16="http://schemas.microsoft.com/office/drawing/2014/main" val="10000"/>
                  </a:ext>
                </a:extLst>
              </a:tr>
              <a:tr h="321692">
                <a:tc>
                  <a:txBody>
                    <a:bodyPr/>
                    <a:lstStyle/>
                    <a:p>
                      <a:pPr algn="ctr"/>
                      <a:r>
                        <a:rPr lang="en-US" sz="1200" dirty="0">
                          <a:latin typeface="Calibri Light" pitchFamily="34" charset="0"/>
                        </a:rPr>
                        <a:t>Cotton</a:t>
                      </a:r>
                    </a:p>
                  </a:txBody>
                  <a:tcPr>
                    <a:solidFill>
                      <a:srgbClr val="F1F9FE"/>
                    </a:solidFill>
                  </a:tcPr>
                </a:tc>
                <a:tc>
                  <a:txBody>
                    <a:bodyPr/>
                    <a:lstStyle/>
                    <a:p>
                      <a:pPr algn="ctr"/>
                      <a:r>
                        <a:rPr lang="en-US" sz="1200" dirty="0">
                          <a:latin typeface="Calibri Light" pitchFamily="34" charset="0"/>
                        </a:rPr>
                        <a:t>$2</a:t>
                      </a:r>
                    </a:p>
                  </a:txBody>
                  <a:tcPr>
                    <a:solidFill>
                      <a:srgbClr val="F1F9FE"/>
                    </a:solidFill>
                  </a:tcPr>
                </a:tc>
                <a:extLst>
                  <a:ext uri="{0D108BD9-81ED-4DB2-BD59-A6C34878D82A}">
                    <a16:rowId xmlns:a16="http://schemas.microsoft.com/office/drawing/2014/main" val="10001"/>
                  </a:ext>
                </a:extLst>
              </a:tr>
              <a:tr h="321692">
                <a:tc>
                  <a:txBody>
                    <a:bodyPr/>
                    <a:lstStyle/>
                    <a:p>
                      <a:pPr algn="ctr"/>
                      <a:r>
                        <a:rPr lang="en-US" sz="1200" dirty="0">
                          <a:latin typeface="Calibri Light" pitchFamily="34" charset="0"/>
                        </a:rPr>
                        <a:t>Denim Fabric</a:t>
                      </a:r>
                    </a:p>
                  </a:txBody>
                  <a:tcPr>
                    <a:solidFill>
                      <a:srgbClr val="DBF0FD"/>
                    </a:solidFill>
                  </a:tcPr>
                </a:tc>
                <a:tc>
                  <a:txBody>
                    <a:bodyPr/>
                    <a:lstStyle/>
                    <a:p>
                      <a:pPr algn="ctr"/>
                      <a:r>
                        <a:rPr lang="en-US" sz="1200" dirty="0">
                          <a:latin typeface="Calibri Light" pitchFamily="34" charset="0"/>
                        </a:rPr>
                        <a:t>$6</a:t>
                      </a:r>
                    </a:p>
                  </a:txBody>
                  <a:tcPr>
                    <a:solidFill>
                      <a:srgbClr val="DBF0FD"/>
                    </a:solidFill>
                  </a:tcPr>
                </a:tc>
                <a:extLst>
                  <a:ext uri="{0D108BD9-81ED-4DB2-BD59-A6C34878D82A}">
                    <a16:rowId xmlns:a16="http://schemas.microsoft.com/office/drawing/2014/main" val="10002"/>
                  </a:ext>
                </a:extLst>
              </a:tr>
              <a:tr h="321692">
                <a:tc>
                  <a:txBody>
                    <a:bodyPr/>
                    <a:lstStyle/>
                    <a:p>
                      <a:pPr algn="ctr"/>
                      <a:r>
                        <a:rPr lang="en-US" sz="1200" dirty="0">
                          <a:latin typeface="Calibri Light" pitchFamily="34" charset="0"/>
                        </a:rPr>
                        <a:t>Jean</a:t>
                      </a:r>
                      <a:r>
                        <a:rPr lang="en-US" sz="1200" baseline="0" dirty="0">
                          <a:latin typeface="Calibri Light" pitchFamily="34" charset="0"/>
                        </a:rPr>
                        <a:t> Producer</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$9</a:t>
                      </a:r>
                    </a:p>
                  </a:txBody>
                  <a:tcPr>
                    <a:solidFill>
                      <a:srgbClr val="F1F9FE"/>
                    </a:solidFill>
                  </a:tcPr>
                </a:tc>
                <a:extLst>
                  <a:ext uri="{0D108BD9-81ED-4DB2-BD59-A6C34878D82A}">
                    <a16:rowId xmlns:a16="http://schemas.microsoft.com/office/drawing/2014/main" val="10003"/>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Jena Distributor</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$10</a:t>
                      </a:r>
                    </a:p>
                  </a:txBody>
                  <a:tcPr>
                    <a:solidFill>
                      <a:srgbClr val="DBF0FD"/>
                    </a:solidFill>
                  </a:tcPr>
                </a:tc>
                <a:extLst>
                  <a:ext uri="{0D108BD9-81ED-4DB2-BD59-A6C34878D82A}">
                    <a16:rowId xmlns:a16="http://schemas.microsoft.com/office/drawing/2014/main" val="10004"/>
                  </a:ext>
                </a:extLst>
              </a:tr>
              <a:tr h="321692">
                <a:tc>
                  <a:txBody>
                    <a:bodyPr/>
                    <a:lstStyle/>
                    <a:p>
                      <a:pPr algn="ctr"/>
                      <a:r>
                        <a:rPr lang="en-US" sz="1200" dirty="0">
                          <a:latin typeface="Calibri Light" pitchFamily="34" charset="0"/>
                        </a:rPr>
                        <a:t>Jean</a:t>
                      </a:r>
                      <a:r>
                        <a:rPr lang="en-US" sz="1200" baseline="0" dirty="0">
                          <a:latin typeface="Calibri Light" pitchFamily="34" charset="0"/>
                        </a:rPr>
                        <a:t> Retailer</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$23</a:t>
                      </a:r>
                    </a:p>
                  </a:txBody>
                  <a:tcPr>
                    <a:solidFill>
                      <a:srgbClr val="F1F9F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788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9D0505"/>
                </a:solidFill>
                <a:latin typeface="+mj-lt"/>
              </a:rPr>
              <a:t>Active Learning</a:t>
            </a:r>
            <a:r>
              <a:rPr lang="en-US" dirty="0"/>
              <a:t> Solution II</a:t>
            </a:r>
            <a:endParaRPr lang="en-US" dirty="0">
              <a:solidFill>
                <a:srgbClr val="9D0505"/>
              </a:solidFill>
              <a:latin typeface="+mj-lt"/>
            </a:endParaRPr>
          </a:p>
        </p:txBody>
      </p:sp>
      <p:sp>
        <p:nvSpPr>
          <p:cNvPr id="3" name="Content Placeholder 2"/>
          <p:cNvSpPr>
            <a:spLocks noGrp="1"/>
          </p:cNvSpPr>
          <p:nvPr>
            <p:ph idx="1"/>
          </p:nvPr>
        </p:nvSpPr>
        <p:spPr/>
        <p:txBody>
          <a:bodyPr>
            <a:normAutofit/>
          </a:bodyPr>
          <a:lstStyle/>
          <a:p>
            <a:r>
              <a:rPr lang="en-US" sz="2400" dirty="0"/>
              <a:t>Suppose that a pair of pants has the following production process. Provide the value added at each process and the value of a pair of pants in GDP.</a:t>
            </a:r>
          </a:p>
        </p:txBody>
      </p:sp>
      <p:sp>
        <p:nvSpPr>
          <p:cNvPr id="4" name="Content Placeholder 3"/>
          <p:cNvSpPr>
            <a:spLocks noGrp="1"/>
          </p:cNvSpPr>
          <p:nvPr>
            <p:ph sz="half" idx="4294967295"/>
          </p:nvPr>
        </p:nvSpPr>
        <p:spPr>
          <a:xfrm>
            <a:off x="5105400" y="2743200"/>
            <a:ext cx="4038600" cy="3429000"/>
          </a:xfrm>
        </p:spPr>
        <p:txBody>
          <a:bodyPr>
            <a:normAutofit fontScale="92500" lnSpcReduction="20000"/>
          </a:bodyPr>
          <a:lstStyle/>
          <a:p>
            <a:r>
              <a:rPr lang="en-US" sz="2400" dirty="0"/>
              <a:t>Value-added:</a:t>
            </a:r>
          </a:p>
          <a:p>
            <a:pPr lvl="1"/>
            <a:r>
              <a:rPr lang="en-US" sz="2000" dirty="0"/>
              <a:t>Cotton: </a:t>
            </a:r>
            <a:r>
              <a:rPr lang="en-US" sz="2000" u="sng" dirty="0"/>
              <a:t>$2</a:t>
            </a:r>
          </a:p>
          <a:p>
            <a:pPr lvl="1"/>
            <a:r>
              <a:rPr lang="en-US" sz="2000" dirty="0"/>
              <a:t>Denim Fabric: </a:t>
            </a:r>
            <a:r>
              <a:rPr lang="en-US" sz="2000" u="sng" dirty="0"/>
              <a:t>$4</a:t>
            </a:r>
          </a:p>
          <a:p>
            <a:pPr lvl="1"/>
            <a:r>
              <a:rPr lang="en-US" sz="2000" dirty="0"/>
              <a:t>Jean Producer: </a:t>
            </a:r>
            <a:r>
              <a:rPr lang="en-US" sz="2000" u="sng" dirty="0"/>
              <a:t>$3</a:t>
            </a:r>
          </a:p>
          <a:p>
            <a:pPr lvl="1"/>
            <a:r>
              <a:rPr lang="en-US" sz="2000" dirty="0"/>
              <a:t>Jean Distributor: </a:t>
            </a:r>
            <a:r>
              <a:rPr lang="en-US" sz="2000" u="sng" dirty="0"/>
              <a:t>$1</a:t>
            </a:r>
          </a:p>
          <a:p>
            <a:pPr lvl="1"/>
            <a:r>
              <a:rPr lang="en-US" sz="2000" dirty="0"/>
              <a:t>Jena Retailer: </a:t>
            </a:r>
            <a:r>
              <a:rPr lang="en-US" sz="2000" u="sng" dirty="0"/>
              <a:t>$13</a:t>
            </a:r>
          </a:p>
          <a:p>
            <a:r>
              <a:rPr lang="en-US" sz="2400" dirty="0"/>
              <a:t>What is the sum of the values added from all production processes to make the shirt?</a:t>
            </a:r>
          </a:p>
          <a:p>
            <a:pPr marL="0" indent="0">
              <a:buNone/>
            </a:pPr>
            <a:r>
              <a:rPr lang="en-US" sz="2400" dirty="0"/>
              <a:t>     </a:t>
            </a:r>
            <a:r>
              <a:rPr lang="en-US" sz="2400" b="1" dirty="0"/>
              <a:t>$2 + $4 + $3 + $1 + $13 </a:t>
            </a:r>
          </a:p>
          <a:p>
            <a:pPr marL="0" indent="0">
              <a:buNone/>
            </a:pPr>
            <a:r>
              <a:rPr lang="en-US" sz="2400" b="1" dirty="0"/>
              <a:t>     = </a:t>
            </a:r>
            <a:r>
              <a:rPr lang="en-US" sz="2400" b="1" dirty="0">
                <a:solidFill>
                  <a:srgbClr val="C00000"/>
                </a:solidFill>
              </a:rPr>
              <a:t>$23</a:t>
            </a:r>
          </a:p>
        </p:txBody>
      </p:sp>
      <p:graphicFrame>
        <p:nvGraphicFramePr>
          <p:cNvPr id="13" name="Table 12"/>
          <p:cNvGraphicFramePr>
            <a:graphicFrameLocks noGrp="1"/>
          </p:cNvGraphicFramePr>
          <p:nvPr>
            <p:extLst>
              <p:ext uri="{D42A27DB-BD31-4B8C-83A1-F6EECF244321}">
                <p14:modId xmlns:p14="http://schemas.microsoft.com/office/powerpoint/2010/main" val="1485864148"/>
              </p:ext>
            </p:extLst>
          </p:nvPr>
        </p:nvGraphicFramePr>
        <p:xfrm>
          <a:off x="335788" y="2819400"/>
          <a:ext cx="4160012" cy="1901540"/>
        </p:xfrm>
        <a:graphic>
          <a:graphicData uri="http://schemas.openxmlformats.org/drawingml/2006/table">
            <a:tbl>
              <a:tblPr firstRow="1" bandRow="1">
                <a:tableStyleId>{5C22544A-7EE6-4342-B048-85BDC9FD1C3A}</a:tableStyleId>
              </a:tblPr>
              <a:tblGrid>
                <a:gridCol w="263601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293080">
                <a:tc>
                  <a:txBody>
                    <a:bodyPr/>
                    <a:lstStyle/>
                    <a:p>
                      <a:pPr algn="ctr"/>
                      <a:r>
                        <a:rPr lang="en-US" sz="1200" dirty="0">
                          <a:solidFill>
                            <a:schemeClr val="tx1"/>
                          </a:solidFill>
                          <a:latin typeface="Calibri Light" pitchFamily="34" charset="0"/>
                        </a:rPr>
                        <a:t>Situation</a:t>
                      </a:r>
                    </a:p>
                  </a:txBody>
                  <a:tcPr>
                    <a:solidFill>
                      <a:srgbClr val="E4E8D0"/>
                    </a:solidFill>
                  </a:tcPr>
                </a:tc>
                <a:tc>
                  <a:txBody>
                    <a:bodyPr/>
                    <a:lstStyle/>
                    <a:p>
                      <a:pPr algn="ctr"/>
                      <a:r>
                        <a:rPr lang="en-US" sz="1200" dirty="0">
                          <a:solidFill>
                            <a:schemeClr val="tx1"/>
                          </a:solidFill>
                          <a:latin typeface="Calibri Light" pitchFamily="34" charset="0"/>
                        </a:rPr>
                        <a:t>Value</a:t>
                      </a:r>
                      <a:r>
                        <a:rPr lang="en-US" sz="1200" baseline="0" dirty="0">
                          <a:solidFill>
                            <a:schemeClr val="tx1"/>
                          </a:solidFill>
                          <a:latin typeface="Calibri Light" pitchFamily="34" charset="0"/>
                        </a:rPr>
                        <a:t> of Output</a:t>
                      </a:r>
                    </a:p>
                  </a:txBody>
                  <a:tcPr>
                    <a:solidFill>
                      <a:srgbClr val="E4E8D0"/>
                    </a:solidFill>
                  </a:tcPr>
                </a:tc>
                <a:extLst>
                  <a:ext uri="{0D108BD9-81ED-4DB2-BD59-A6C34878D82A}">
                    <a16:rowId xmlns:a16="http://schemas.microsoft.com/office/drawing/2014/main" val="10000"/>
                  </a:ext>
                </a:extLst>
              </a:tr>
              <a:tr h="321692">
                <a:tc>
                  <a:txBody>
                    <a:bodyPr/>
                    <a:lstStyle/>
                    <a:p>
                      <a:pPr algn="ctr"/>
                      <a:r>
                        <a:rPr lang="en-US" sz="1200" dirty="0">
                          <a:latin typeface="Calibri Light" pitchFamily="34" charset="0"/>
                        </a:rPr>
                        <a:t>Cotton</a:t>
                      </a:r>
                    </a:p>
                  </a:txBody>
                  <a:tcPr>
                    <a:solidFill>
                      <a:srgbClr val="F1F9FE"/>
                    </a:solidFill>
                  </a:tcPr>
                </a:tc>
                <a:tc>
                  <a:txBody>
                    <a:bodyPr/>
                    <a:lstStyle/>
                    <a:p>
                      <a:pPr algn="ctr"/>
                      <a:r>
                        <a:rPr lang="en-US" sz="1200" dirty="0">
                          <a:latin typeface="Calibri Light" pitchFamily="34" charset="0"/>
                        </a:rPr>
                        <a:t>$2</a:t>
                      </a:r>
                    </a:p>
                  </a:txBody>
                  <a:tcPr>
                    <a:solidFill>
                      <a:srgbClr val="F1F9FE"/>
                    </a:solidFill>
                  </a:tcPr>
                </a:tc>
                <a:extLst>
                  <a:ext uri="{0D108BD9-81ED-4DB2-BD59-A6C34878D82A}">
                    <a16:rowId xmlns:a16="http://schemas.microsoft.com/office/drawing/2014/main" val="10001"/>
                  </a:ext>
                </a:extLst>
              </a:tr>
              <a:tr h="321692">
                <a:tc>
                  <a:txBody>
                    <a:bodyPr/>
                    <a:lstStyle/>
                    <a:p>
                      <a:pPr algn="ctr"/>
                      <a:r>
                        <a:rPr lang="en-US" sz="1200" dirty="0">
                          <a:latin typeface="Calibri Light" pitchFamily="34" charset="0"/>
                        </a:rPr>
                        <a:t>Denim Fabric</a:t>
                      </a:r>
                    </a:p>
                  </a:txBody>
                  <a:tcPr>
                    <a:solidFill>
                      <a:srgbClr val="DBF0FD"/>
                    </a:solidFill>
                  </a:tcPr>
                </a:tc>
                <a:tc>
                  <a:txBody>
                    <a:bodyPr/>
                    <a:lstStyle/>
                    <a:p>
                      <a:pPr algn="ctr"/>
                      <a:r>
                        <a:rPr lang="en-US" sz="1200" dirty="0">
                          <a:latin typeface="Calibri Light" pitchFamily="34" charset="0"/>
                        </a:rPr>
                        <a:t>$6</a:t>
                      </a:r>
                    </a:p>
                  </a:txBody>
                  <a:tcPr>
                    <a:solidFill>
                      <a:srgbClr val="DBF0FD"/>
                    </a:solidFill>
                  </a:tcPr>
                </a:tc>
                <a:extLst>
                  <a:ext uri="{0D108BD9-81ED-4DB2-BD59-A6C34878D82A}">
                    <a16:rowId xmlns:a16="http://schemas.microsoft.com/office/drawing/2014/main" val="10002"/>
                  </a:ext>
                </a:extLst>
              </a:tr>
              <a:tr h="321692">
                <a:tc>
                  <a:txBody>
                    <a:bodyPr/>
                    <a:lstStyle/>
                    <a:p>
                      <a:pPr algn="ctr"/>
                      <a:r>
                        <a:rPr lang="en-US" sz="1200" dirty="0">
                          <a:latin typeface="Calibri Light" pitchFamily="34" charset="0"/>
                        </a:rPr>
                        <a:t>Jean</a:t>
                      </a:r>
                      <a:r>
                        <a:rPr lang="en-US" sz="1200" baseline="0" dirty="0">
                          <a:latin typeface="Calibri Light" pitchFamily="34" charset="0"/>
                        </a:rPr>
                        <a:t> Producer</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$9</a:t>
                      </a:r>
                    </a:p>
                  </a:txBody>
                  <a:tcPr>
                    <a:solidFill>
                      <a:srgbClr val="F1F9FE"/>
                    </a:solidFill>
                  </a:tcPr>
                </a:tc>
                <a:extLst>
                  <a:ext uri="{0D108BD9-81ED-4DB2-BD59-A6C34878D82A}">
                    <a16:rowId xmlns:a16="http://schemas.microsoft.com/office/drawing/2014/main" val="10003"/>
                  </a:ext>
                </a:extLst>
              </a:tr>
              <a:tr h="321692">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Jena Distributor</a:t>
                      </a:r>
                    </a:p>
                  </a:txBody>
                  <a:tcPr>
                    <a:solidFill>
                      <a:srgbClr val="DBF0FD"/>
                    </a:solidFill>
                  </a:tcPr>
                </a:tc>
                <a:tc>
                  <a:txBody>
                    <a:bodyPr/>
                    <a:lstStyle/>
                    <a:p>
                      <a:pPr marL="0" algn="ctr" defTabSz="914400" rtl="0" eaLnBrk="1" latinLnBrk="0" hangingPunct="1"/>
                      <a:r>
                        <a:rPr lang="en-US" sz="1200" kern="1200" dirty="0">
                          <a:solidFill>
                            <a:schemeClr val="dk1"/>
                          </a:solidFill>
                          <a:latin typeface="Calibri Light" pitchFamily="34" charset="0"/>
                          <a:ea typeface="+mn-ea"/>
                          <a:cs typeface="+mn-cs"/>
                        </a:rPr>
                        <a:t>$10</a:t>
                      </a:r>
                    </a:p>
                  </a:txBody>
                  <a:tcPr>
                    <a:solidFill>
                      <a:srgbClr val="DBF0FD"/>
                    </a:solidFill>
                  </a:tcPr>
                </a:tc>
                <a:extLst>
                  <a:ext uri="{0D108BD9-81ED-4DB2-BD59-A6C34878D82A}">
                    <a16:rowId xmlns:a16="http://schemas.microsoft.com/office/drawing/2014/main" val="10004"/>
                  </a:ext>
                </a:extLst>
              </a:tr>
              <a:tr h="321692">
                <a:tc>
                  <a:txBody>
                    <a:bodyPr/>
                    <a:lstStyle/>
                    <a:p>
                      <a:pPr algn="ctr"/>
                      <a:r>
                        <a:rPr lang="en-US" sz="1200" dirty="0">
                          <a:latin typeface="Calibri Light" pitchFamily="34" charset="0"/>
                        </a:rPr>
                        <a:t>Jean</a:t>
                      </a:r>
                      <a:r>
                        <a:rPr lang="en-US" sz="1200" baseline="0" dirty="0">
                          <a:latin typeface="Calibri Light" pitchFamily="34" charset="0"/>
                        </a:rPr>
                        <a:t> Retailer</a:t>
                      </a:r>
                      <a:endParaRPr lang="en-US" sz="1200" dirty="0">
                        <a:latin typeface="Calibri Light" pitchFamily="34" charset="0"/>
                      </a:endParaRPr>
                    </a:p>
                  </a:txBody>
                  <a:tcPr>
                    <a:solidFill>
                      <a:srgbClr val="F1F9FE"/>
                    </a:solidFill>
                  </a:tcPr>
                </a:tc>
                <a:tc>
                  <a:txBody>
                    <a:bodyPr/>
                    <a:lstStyle/>
                    <a:p>
                      <a:pPr algn="ctr"/>
                      <a:r>
                        <a:rPr lang="en-US" sz="1200" dirty="0">
                          <a:latin typeface="Calibri Light" pitchFamily="34" charset="0"/>
                        </a:rPr>
                        <a:t>$23</a:t>
                      </a:r>
                    </a:p>
                  </a:txBody>
                  <a:tcPr>
                    <a:solidFill>
                      <a:srgbClr val="F1F9F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39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GDP to compare economies I</a:t>
            </a:r>
          </a:p>
        </p:txBody>
      </p:sp>
      <p:sp>
        <p:nvSpPr>
          <p:cNvPr id="3" name="Content Placeholder 2"/>
          <p:cNvSpPr>
            <a:spLocks noGrp="1"/>
          </p:cNvSpPr>
          <p:nvPr>
            <p:ph idx="1"/>
          </p:nvPr>
        </p:nvSpPr>
        <p:spPr/>
        <p:txBody>
          <a:bodyPr>
            <a:normAutofit lnSpcReduction="10000"/>
          </a:bodyPr>
          <a:lstStyle/>
          <a:p>
            <a:r>
              <a:rPr lang="en-US" dirty="0"/>
              <a:t>U.S. GDP increased from $12.5 trillion in 2005 to nearly $21 trillion in 2018.</a:t>
            </a:r>
          </a:p>
          <a:p>
            <a:r>
              <a:rPr lang="en-US" dirty="0"/>
              <a:t>Does this mean that people in the U.S. produced more goods and services in 2018 as compared to 2005?</a:t>
            </a:r>
          </a:p>
          <a:p>
            <a:pPr>
              <a:buClr>
                <a:schemeClr val="tx1"/>
              </a:buClr>
            </a:pPr>
            <a:r>
              <a:rPr lang="en-US" i="1" dirty="0">
                <a:solidFill>
                  <a:srgbClr val="9D0505"/>
                </a:solidFill>
              </a:rPr>
              <a:t>GDP</a:t>
            </a:r>
            <a:r>
              <a:rPr lang="en-US" dirty="0"/>
              <a:t> is a function of both the quantity of goods and services produced (</a:t>
            </a:r>
            <a:r>
              <a:rPr lang="en-US" i="1" dirty="0">
                <a:solidFill>
                  <a:srgbClr val="9D0505"/>
                </a:solidFill>
              </a:rPr>
              <a:t>output</a:t>
            </a:r>
            <a:r>
              <a:rPr lang="en-US" dirty="0"/>
              <a:t>) and their market value (</a:t>
            </a:r>
            <a:r>
              <a:rPr lang="en-US" i="1" dirty="0">
                <a:solidFill>
                  <a:srgbClr val="9D0505"/>
                </a:solidFill>
              </a:rPr>
              <a:t>prices</a:t>
            </a:r>
            <a:r>
              <a:rPr lang="en-US" dirty="0"/>
              <a:t>).</a:t>
            </a:r>
          </a:p>
          <a:p>
            <a:r>
              <a:rPr lang="en-US" dirty="0"/>
              <a:t>Often an increase in </a:t>
            </a:r>
            <a:r>
              <a:rPr lang="en-US" i="1" dirty="0">
                <a:solidFill>
                  <a:srgbClr val="9D0505"/>
                </a:solidFill>
              </a:rPr>
              <a:t>GDP</a:t>
            </a:r>
            <a:r>
              <a:rPr lang="en-US" dirty="0"/>
              <a:t> is the result of growth in both </a:t>
            </a:r>
            <a:r>
              <a:rPr lang="en-US" i="1" dirty="0">
                <a:solidFill>
                  <a:srgbClr val="9D0505"/>
                </a:solidFill>
              </a:rPr>
              <a:t>quantity</a:t>
            </a:r>
            <a:r>
              <a:rPr lang="en-US" dirty="0"/>
              <a:t> and </a:t>
            </a:r>
            <a:r>
              <a:rPr lang="en-US" i="1" dirty="0">
                <a:solidFill>
                  <a:srgbClr val="9D0505"/>
                </a:solidFill>
              </a:rPr>
              <a:t>market value</a:t>
            </a:r>
            <a:r>
              <a:rPr lang="en-US" dirty="0"/>
              <a:t>. </a:t>
            </a:r>
          </a:p>
        </p:txBody>
      </p:sp>
    </p:spTree>
    <p:extLst>
      <p:ext uri="{BB962C8B-B14F-4D97-AF65-F5344CB8AC3E}">
        <p14:creationId xmlns:p14="http://schemas.microsoft.com/office/powerpoint/2010/main" val="7517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dirty="0"/>
              <a:t>Using GDP to compare economies II</a:t>
            </a:r>
          </a:p>
        </p:txBody>
      </p:sp>
      <p:sp>
        <p:nvSpPr>
          <p:cNvPr id="3" name="Content Placeholder 2"/>
          <p:cNvSpPr>
            <a:spLocks noGrp="1"/>
          </p:cNvSpPr>
          <p:nvPr>
            <p:ph idx="1"/>
          </p:nvPr>
        </p:nvSpPr>
        <p:spPr>
          <a:xfrm>
            <a:off x="457200" y="1298448"/>
            <a:ext cx="8229600" cy="5102352"/>
          </a:xfrm>
        </p:spPr>
        <p:txBody>
          <a:bodyPr>
            <a:normAutofit/>
          </a:bodyPr>
          <a:lstStyle/>
          <a:p>
            <a:r>
              <a:rPr lang="en-US" dirty="0"/>
              <a:t>In order to use GDP to compare economic growth over time or different economies to one another, we need to know how much of the growth is attributable to each factor.</a:t>
            </a:r>
          </a:p>
          <a:p>
            <a:pPr lvl="1">
              <a:buClr>
                <a:schemeClr val="tx1"/>
              </a:buClr>
            </a:pPr>
            <a:r>
              <a:rPr lang="en-US" i="1" dirty="0">
                <a:solidFill>
                  <a:srgbClr val="9D0505"/>
                </a:solidFill>
              </a:rPr>
              <a:t>Nominal GDP</a:t>
            </a:r>
            <a:r>
              <a:rPr lang="en-US" dirty="0"/>
              <a:t>: Goods and services are valued at </a:t>
            </a:r>
            <a:r>
              <a:rPr lang="en-US" dirty="0">
                <a:solidFill>
                  <a:srgbClr val="9D0505"/>
                </a:solidFill>
              </a:rPr>
              <a:t>current</a:t>
            </a:r>
            <a:r>
              <a:rPr lang="en-US" dirty="0"/>
              <a:t> </a:t>
            </a:r>
            <a:r>
              <a:rPr lang="en-US" i="1" dirty="0">
                <a:solidFill>
                  <a:srgbClr val="9D0505"/>
                </a:solidFill>
              </a:rPr>
              <a:t>prices</a:t>
            </a:r>
            <a:r>
              <a:rPr lang="en-US" dirty="0"/>
              <a:t>.</a:t>
            </a:r>
          </a:p>
          <a:p>
            <a:pPr lvl="1">
              <a:buClr>
                <a:schemeClr val="tx1"/>
              </a:buClr>
            </a:pPr>
            <a:r>
              <a:rPr lang="en-US" i="1" dirty="0">
                <a:solidFill>
                  <a:srgbClr val="9D0505"/>
                </a:solidFill>
              </a:rPr>
              <a:t>Real GDP</a:t>
            </a:r>
            <a:r>
              <a:rPr lang="en-US" dirty="0"/>
              <a:t>: Goods and services are valued at </a:t>
            </a:r>
            <a:r>
              <a:rPr lang="en-US" i="1" dirty="0">
                <a:solidFill>
                  <a:srgbClr val="9D0505"/>
                </a:solidFill>
              </a:rPr>
              <a:t>constant prices</a:t>
            </a:r>
            <a:r>
              <a:rPr lang="en-US" dirty="0"/>
              <a:t>.</a:t>
            </a:r>
          </a:p>
        </p:txBody>
      </p:sp>
    </p:spTree>
    <p:extLst>
      <p:ext uri="{BB962C8B-B14F-4D97-AF65-F5344CB8AC3E}">
        <p14:creationId xmlns:p14="http://schemas.microsoft.com/office/powerpoint/2010/main" val="28040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 in this chapter?</a:t>
            </a:r>
          </a:p>
        </p:txBody>
      </p:sp>
      <p:sp>
        <p:nvSpPr>
          <p:cNvPr id="3" name="Content Placeholder 2"/>
          <p:cNvSpPr>
            <a:spLocks noGrp="1"/>
          </p:cNvSpPr>
          <p:nvPr>
            <p:ph idx="1"/>
          </p:nvPr>
        </p:nvSpPr>
        <p:spPr/>
        <p:txBody>
          <a:bodyPr>
            <a:normAutofit lnSpcReduction="10000"/>
          </a:bodyPr>
          <a:lstStyle/>
          <a:p>
            <a:r>
              <a:rPr lang="en-US" dirty="0"/>
              <a:t>How to calculate </a:t>
            </a:r>
            <a:r>
              <a:rPr lang="en-US" i="1" dirty="0">
                <a:solidFill>
                  <a:srgbClr val="9D0505"/>
                </a:solidFill>
              </a:rPr>
              <a:t>gross domestic product </a:t>
            </a:r>
            <a:r>
              <a:rPr lang="en-US" dirty="0"/>
              <a:t>(</a:t>
            </a:r>
            <a:r>
              <a:rPr lang="en-US" i="1" dirty="0">
                <a:solidFill>
                  <a:srgbClr val="9D0505"/>
                </a:solidFill>
              </a:rPr>
              <a:t>GDP</a:t>
            </a:r>
            <a:r>
              <a:rPr lang="en-US" dirty="0"/>
              <a:t>).</a:t>
            </a:r>
          </a:p>
          <a:p>
            <a:r>
              <a:rPr lang="en-US" dirty="0"/>
              <a:t>Why each component of </a:t>
            </a:r>
            <a:r>
              <a:rPr lang="en-US" i="1" dirty="0">
                <a:solidFill>
                  <a:srgbClr val="9D0505"/>
                </a:solidFill>
              </a:rPr>
              <a:t>GDP</a:t>
            </a:r>
            <a:r>
              <a:rPr lang="en-US" dirty="0"/>
              <a:t> is important.</a:t>
            </a:r>
          </a:p>
          <a:p>
            <a:r>
              <a:rPr lang="en-US" dirty="0"/>
              <a:t>What different approaches are used to calculate GDP.</a:t>
            </a:r>
          </a:p>
          <a:p>
            <a:r>
              <a:rPr lang="en-US" dirty="0"/>
              <a:t>What the difference is between </a:t>
            </a:r>
            <a:r>
              <a:rPr lang="en-US" i="1" dirty="0">
                <a:solidFill>
                  <a:srgbClr val="9D0505"/>
                </a:solidFill>
              </a:rPr>
              <a:t>real</a:t>
            </a:r>
            <a:r>
              <a:rPr lang="en-US" dirty="0"/>
              <a:t> and </a:t>
            </a:r>
            <a:r>
              <a:rPr lang="en-US" i="1" dirty="0">
                <a:solidFill>
                  <a:srgbClr val="9D0505"/>
                </a:solidFill>
              </a:rPr>
              <a:t>nominal GDP</a:t>
            </a:r>
            <a:r>
              <a:rPr lang="en-US" dirty="0"/>
              <a:t>.</a:t>
            </a:r>
          </a:p>
          <a:p>
            <a:r>
              <a:rPr lang="en-US" dirty="0"/>
              <a:t>How to calculate the </a:t>
            </a:r>
            <a:r>
              <a:rPr lang="en-US" i="1" dirty="0">
                <a:solidFill>
                  <a:srgbClr val="9D0505"/>
                </a:solidFill>
              </a:rPr>
              <a:t>GDP deflator</a:t>
            </a:r>
            <a:r>
              <a:rPr lang="en-US" dirty="0"/>
              <a:t>, </a:t>
            </a:r>
            <a:r>
              <a:rPr lang="en-US" i="1" dirty="0">
                <a:solidFill>
                  <a:srgbClr val="9D0505"/>
                </a:solidFill>
              </a:rPr>
              <a:t>GDP per capita</a:t>
            </a:r>
            <a:r>
              <a:rPr lang="en-US" dirty="0"/>
              <a:t>, and the </a:t>
            </a:r>
            <a:r>
              <a:rPr lang="en-US" i="1" dirty="0">
                <a:solidFill>
                  <a:srgbClr val="9D0505"/>
                </a:solidFill>
              </a:rPr>
              <a:t>real GDP annual growth rate</a:t>
            </a:r>
            <a:r>
              <a:rPr lang="en-US" dirty="0"/>
              <a:t>.</a:t>
            </a:r>
          </a:p>
          <a:p>
            <a:r>
              <a:rPr lang="en-US" dirty="0"/>
              <a:t>What limitations of GDP exist.</a:t>
            </a:r>
          </a:p>
        </p:txBody>
      </p:sp>
    </p:spTree>
    <p:extLst>
      <p:ext uri="{BB962C8B-B14F-4D97-AF65-F5344CB8AC3E}">
        <p14:creationId xmlns:p14="http://schemas.microsoft.com/office/powerpoint/2010/main" val="203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versus real GDP	</a:t>
            </a:r>
          </a:p>
        </p:txBody>
      </p:sp>
      <p:sp>
        <p:nvSpPr>
          <p:cNvPr id="3" name="Content Placeholder 2"/>
          <p:cNvSpPr>
            <a:spLocks noGrp="1"/>
          </p:cNvSpPr>
          <p:nvPr>
            <p:ph idx="1"/>
          </p:nvPr>
        </p:nvSpPr>
        <p:spPr/>
        <p:txBody>
          <a:bodyPr>
            <a:normAutofit/>
          </a:bodyPr>
          <a:lstStyle/>
          <a:p>
            <a:pPr>
              <a:lnSpc>
                <a:spcPct val="80000"/>
              </a:lnSpc>
              <a:spcBef>
                <a:spcPts val="300"/>
              </a:spcBef>
              <a:buClr>
                <a:schemeClr val="tx1"/>
              </a:buClr>
            </a:pPr>
            <a:r>
              <a:rPr lang="en-US" sz="2400" dirty="0"/>
              <a:t>To calculate </a:t>
            </a:r>
            <a:r>
              <a:rPr lang="en-US" sz="2400" i="1" dirty="0">
                <a:solidFill>
                  <a:srgbClr val="9D0505"/>
                </a:solidFill>
              </a:rPr>
              <a:t>nominal GDP</a:t>
            </a:r>
            <a:r>
              <a:rPr lang="en-US" sz="2400" dirty="0"/>
              <a:t>:</a:t>
            </a:r>
          </a:p>
          <a:p>
            <a:pPr lvl="1">
              <a:lnSpc>
                <a:spcPct val="80000"/>
              </a:lnSpc>
              <a:spcBef>
                <a:spcPts val="300"/>
              </a:spcBef>
              <a:buClr>
                <a:schemeClr val="tx1"/>
              </a:buClr>
            </a:pPr>
            <a:r>
              <a:rPr lang="en-US" sz="2000" dirty="0"/>
              <a:t>Multiply the quantity of each good in a given year by its price in that year.</a:t>
            </a:r>
          </a:p>
          <a:p>
            <a:pPr>
              <a:lnSpc>
                <a:spcPct val="80000"/>
              </a:lnSpc>
              <a:spcBef>
                <a:spcPts val="300"/>
              </a:spcBef>
              <a:buClr>
                <a:schemeClr val="tx1"/>
              </a:buClr>
            </a:pPr>
            <a:r>
              <a:rPr lang="en-US" sz="2400" dirty="0"/>
              <a:t>To calculate </a:t>
            </a:r>
            <a:r>
              <a:rPr lang="en-US" sz="2400" i="1" dirty="0">
                <a:solidFill>
                  <a:srgbClr val="9D0505"/>
                </a:solidFill>
              </a:rPr>
              <a:t>real GDP</a:t>
            </a:r>
            <a:r>
              <a:rPr lang="en-US" sz="2400" dirty="0"/>
              <a:t>:</a:t>
            </a:r>
          </a:p>
          <a:p>
            <a:pPr lvl="1">
              <a:lnSpc>
                <a:spcPct val="80000"/>
              </a:lnSpc>
              <a:spcBef>
                <a:spcPts val="300"/>
              </a:spcBef>
              <a:buClr>
                <a:schemeClr val="tx1"/>
              </a:buClr>
            </a:pPr>
            <a:r>
              <a:rPr lang="en-US" sz="2000" dirty="0"/>
              <a:t>Select a base year to fix prices.</a:t>
            </a:r>
          </a:p>
          <a:p>
            <a:pPr lvl="1">
              <a:lnSpc>
                <a:spcPct val="80000"/>
              </a:lnSpc>
              <a:spcBef>
                <a:spcPts val="300"/>
              </a:spcBef>
              <a:buClr>
                <a:schemeClr val="tx1"/>
              </a:buClr>
            </a:pPr>
            <a:r>
              <a:rPr lang="en-US" sz="2000" dirty="0"/>
              <a:t>Multiply the quantity of each good in a given year by its base year price.</a:t>
            </a:r>
          </a:p>
        </p:txBody>
      </p:sp>
      <p:grpSp>
        <p:nvGrpSpPr>
          <p:cNvPr id="247" name="Group 246"/>
          <p:cNvGrpSpPr/>
          <p:nvPr/>
        </p:nvGrpSpPr>
        <p:grpSpPr>
          <a:xfrm>
            <a:off x="443701" y="3169971"/>
            <a:ext cx="8243099" cy="3281299"/>
            <a:chOff x="443701" y="3169971"/>
            <a:chExt cx="8243099" cy="3281299"/>
          </a:xfrm>
        </p:grpSpPr>
        <p:sp>
          <p:nvSpPr>
            <p:cNvPr id="7" name="Freeform 7"/>
            <p:cNvSpPr>
              <a:spLocks noEditPoints="1"/>
            </p:cNvSpPr>
            <p:nvPr/>
          </p:nvSpPr>
          <p:spPr bwMode="auto">
            <a:xfrm>
              <a:off x="460595" y="4240434"/>
              <a:ext cx="8226205" cy="2210836"/>
            </a:xfrm>
            <a:custGeom>
              <a:avLst/>
              <a:gdLst>
                <a:gd name="T0" fmla="*/ 4663 w 4663"/>
                <a:gd name="T1" fmla="*/ 1216 h 1824"/>
                <a:gd name="T2" fmla="*/ 3885 w 4663"/>
                <a:gd name="T3" fmla="*/ 1824 h 1824"/>
                <a:gd name="T4" fmla="*/ 3189 w 4663"/>
                <a:gd name="T5" fmla="*/ 1216 h 1824"/>
                <a:gd name="T6" fmla="*/ 3885 w 4663"/>
                <a:gd name="T7" fmla="*/ 1824 h 1824"/>
                <a:gd name="T8" fmla="*/ 3189 w 4663"/>
                <a:gd name="T9" fmla="*/ 1216 h 1824"/>
                <a:gd name="T10" fmla="*/ 3189 w 4663"/>
                <a:gd name="T11" fmla="*/ 1216 h 1824"/>
                <a:gd name="T12" fmla="*/ 2525 w 4663"/>
                <a:gd name="T13" fmla="*/ 1824 h 1824"/>
                <a:gd name="T14" fmla="*/ 1905 w 4663"/>
                <a:gd name="T15" fmla="*/ 1216 h 1824"/>
                <a:gd name="T16" fmla="*/ 2525 w 4663"/>
                <a:gd name="T17" fmla="*/ 1824 h 1824"/>
                <a:gd name="T18" fmla="*/ 1905 w 4663"/>
                <a:gd name="T19" fmla="*/ 1216 h 1824"/>
                <a:gd name="T20" fmla="*/ 1905 w 4663"/>
                <a:gd name="T21" fmla="*/ 1216 h 1824"/>
                <a:gd name="T22" fmla="*/ 1404 w 4663"/>
                <a:gd name="T23" fmla="*/ 1824 h 1824"/>
                <a:gd name="T24" fmla="*/ 956 w 4663"/>
                <a:gd name="T25" fmla="*/ 1216 h 1824"/>
                <a:gd name="T26" fmla="*/ 1404 w 4663"/>
                <a:gd name="T27" fmla="*/ 1824 h 1824"/>
                <a:gd name="T28" fmla="*/ 956 w 4663"/>
                <a:gd name="T29" fmla="*/ 1216 h 1824"/>
                <a:gd name="T30" fmla="*/ 956 w 4663"/>
                <a:gd name="T31" fmla="*/ 1216 h 1824"/>
                <a:gd name="T32" fmla="*/ 482 w 4663"/>
                <a:gd name="T33" fmla="*/ 1824 h 1824"/>
                <a:gd name="T34" fmla="*/ 0 w 4663"/>
                <a:gd name="T35" fmla="*/ 1216 h 1824"/>
                <a:gd name="T36" fmla="*/ 482 w 4663"/>
                <a:gd name="T37" fmla="*/ 1824 h 1824"/>
                <a:gd name="T38" fmla="*/ 0 w 4663"/>
                <a:gd name="T39" fmla="*/ 1216 h 1824"/>
                <a:gd name="T40" fmla="*/ 4663 w 4663"/>
                <a:gd name="T41" fmla="*/ 0 h 1824"/>
                <a:gd name="T42" fmla="*/ 3885 w 4663"/>
                <a:gd name="T43" fmla="*/ 608 h 1824"/>
                <a:gd name="T44" fmla="*/ 3189 w 4663"/>
                <a:gd name="T45" fmla="*/ 0 h 1824"/>
                <a:gd name="T46" fmla="*/ 3885 w 4663"/>
                <a:gd name="T47" fmla="*/ 608 h 1824"/>
                <a:gd name="T48" fmla="*/ 3189 w 4663"/>
                <a:gd name="T49" fmla="*/ 0 h 1824"/>
                <a:gd name="T50" fmla="*/ 3189 w 4663"/>
                <a:gd name="T51" fmla="*/ 0 h 1824"/>
                <a:gd name="T52" fmla="*/ 2525 w 4663"/>
                <a:gd name="T53" fmla="*/ 608 h 1824"/>
                <a:gd name="T54" fmla="*/ 1905 w 4663"/>
                <a:gd name="T55" fmla="*/ 0 h 1824"/>
                <a:gd name="T56" fmla="*/ 2525 w 4663"/>
                <a:gd name="T57" fmla="*/ 608 h 1824"/>
                <a:gd name="T58" fmla="*/ 1905 w 4663"/>
                <a:gd name="T59" fmla="*/ 0 h 1824"/>
                <a:gd name="T60" fmla="*/ 1905 w 4663"/>
                <a:gd name="T61" fmla="*/ 0 h 1824"/>
                <a:gd name="T62" fmla="*/ 1404 w 4663"/>
                <a:gd name="T63" fmla="*/ 608 h 1824"/>
                <a:gd name="T64" fmla="*/ 956 w 4663"/>
                <a:gd name="T65" fmla="*/ 0 h 1824"/>
                <a:gd name="T66" fmla="*/ 1404 w 4663"/>
                <a:gd name="T67" fmla="*/ 608 h 1824"/>
                <a:gd name="T68" fmla="*/ 956 w 4663"/>
                <a:gd name="T69" fmla="*/ 0 h 1824"/>
                <a:gd name="T70" fmla="*/ 956 w 4663"/>
                <a:gd name="T71" fmla="*/ 0 h 1824"/>
                <a:gd name="T72" fmla="*/ 482 w 4663"/>
                <a:gd name="T73" fmla="*/ 608 h 1824"/>
                <a:gd name="T74" fmla="*/ 0 w 4663"/>
                <a:gd name="T75" fmla="*/ 0 h 1824"/>
                <a:gd name="T76" fmla="*/ 482 w 4663"/>
                <a:gd name="T77" fmla="*/ 608 h 1824"/>
                <a:gd name="T78" fmla="*/ 0 w 4663"/>
                <a:gd name="T79"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3" h="1824">
                  <a:moveTo>
                    <a:pt x="3885" y="1216"/>
                  </a:moveTo>
                  <a:lnTo>
                    <a:pt x="4663" y="1216"/>
                  </a:lnTo>
                  <a:lnTo>
                    <a:pt x="4663" y="1824"/>
                  </a:lnTo>
                  <a:lnTo>
                    <a:pt x="3885" y="1824"/>
                  </a:lnTo>
                  <a:lnTo>
                    <a:pt x="3885" y="1216"/>
                  </a:lnTo>
                  <a:close/>
                  <a:moveTo>
                    <a:pt x="3189" y="1216"/>
                  </a:moveTo>
                  <a:lnTo>
                    <a:pt x="3885" y="1216"/>
                  </a:lnTo>
                  <a:lnTo>
                    <a:pt x="3885" y="1824"/>
                  </a:lnTo>
                  <a:lnTo>
                    <a:pt x="3189" y="1824"/>
                  </a:lnTo>
                  <a:lnTo>
                    <a:pt x="3189" y="1216"/>
                  </a:lnTo>
                  <a:close/>
                  <a:moveTo>
                    <a:pt x="2525" y="1216"/>
                  </a:moveTo>
                  <a:lnTo>
                    <a:pt x="3189" y="1216"/>
                  </a:lnTo>
                  <a:lnTo>
                    <a:pt x="3189" y="1824"/>
                  </a:lnTo>
                  <a:lnTo>
                    <a:pt x="2525" y="1824"/>
                  </a:lnTo>
                  <a:lnTo>
                    <a:pt x="2525" y="1216"/>
                  </a:lnTo>
                  <a:close/>
                  <a:moveTo>
                    <a:pt x="1905" y="1216"/>
                  </a:moveTo>
                  <a:lnTo>
                    <a:pt x="2525" y="1216"/>
                  </a:lnTo>
                  <a:lnTo>
                    <a:pt x="2525" y="1824"/>
                  </a:lnTo>
                  <a:lnTo>
                    <a:pt x="1905" y="1824"/>
                  </a:lnTo>
                  <a:lnTo>
                    <a:pt x="1905" y="1216"/>
                  </a:lnTo>
                  <a:close/>
                  <a:moveTo>
                    <a:pt x="1404" y="1216"/>
                  </a:moveTo>
                  <a:lnTo>
                    <a:pt x="1905" y="1216"/>
                  </a:lnTo>
                  <a:lnTo>
                    <a:pt x="1905" y="1824"/>
                  </a:lnTo>
                  <a:lnTo>
                    <a:pt x="1404" y="1824"/>
                  </a:lnTo>
                  <a:lnTo>
                    <a:pt x="1404" y="1216"/>
                  </a:lnTo>
                  <a:close/>
                  <a:moveTo>
                    <a:pt x="956" y="1216"/>
                  </a:moveTo>
                  <a:lnTo>
                    <a:pt x="1404" y="1216"/>
                  </a:lnTo>
                  <a:lnTo>
                    <a:pt x="1404" y="1824"/>
                  </a:lnTo>
                  <a:lnTo>
                    <a:pt x="956" y="1824"/>
                  </a:lnTo>
                  <a:lnTo>
                    <a:pt x="956" y="1216"/>
                  </a:lnTo>
                  <a:close/>
                  <a:moveTo>
                    <a:pt x="482" y="1216"/>
                  </a:moveTo>
                  <a:lnTo>
                    <a:pt x="956" y="1216"/>
                  </a:lnTo>
                  <a:lnTo>
                    <a:pt x="956" y="1824"/>
                  </a:lnTo>
                  <a:lnTo>
                    <a:pt x="482" y="1824"/>
                  </a:lnTo>
                  <a:lnTo>
                    <a:pt x="482" y="1216"/>
                  </a:lnTo>
                  <a:close/>
                  <a:moveTo>
                    <a:pt x="0" y="1216"/>
                  </a:moveTo>
                  <a:lnTo>
                    <a:pt x="482" y="1216"/>
                  </a:lnTo>
                  <a:lnTo>
                    <a:pt x="482" y="1824"/>
                  </a:lnTo>
                  <a:lnTo>
                    <a:pt x="0" y="1824"/>
                  </a:lnTo>
                  <a:lnTo>
                    <a:pt x="0" y="1216"/>
                  </a:lnTo>
                  <a:close/>
                  <a:moveTo>
                    <a:pt x="3885" y="0"/>
                  </a:moveTo>
                  <a:lnTo>
                    <a:pt x="4663" y="0"/>
                  </a:lnTo>
                  <a:lnTo>
                    <a:pt x="4663" y="608"/>
                  </a:lnTo>
                  <a:lnTo>
                    <a:pt x="3885" y="608"/>
                  </a:lnTo>
                  <a:lnTo>
                    <a:pt x="3885" y="0"/>
                  </a:lnTo>
                  <a:close/>
                  <a:moveTo>
                    <a:pt x="3189" y="0"/>
                  </a:moveTo>
                  <a:lnTo>
                    <a:pt x="3885" y="0"/>
                  </a:lnTo>
                  <a:lnTo>
                    <a:pt x="3885" y="608"/>
                  </a:lnTo>
                  <a:lnTo>
                    <a:pt x="3189" y="608"/>
                  </a:lnTo>
                  <a:lnTo>
                    <a:pt x="3189" y="0"/>
                  </a:lnTo>
                  <a:close/>
                  <a:moveTo>
                    <a:pt x="2525" y="0"/>
                  </a:moveTo>
                  <a:lnTo>
                    <a:pt x="3189" y="0"/>
                  </a:lnTo>
                  <a:lnTo>
                    <a:pt x="3189" y="608"/>
                  </a:lnTo>
                  <a:lnTo>
                    <a:pt x="2525" y="608"/>
                  </a:lnTo>
                  <a:lnTo>
                    <a:pt x="2525" y="0"/>
                  </a:lnTo>
                  <a:close/>
                  <a:moveTo>
                    <a:pt x="1905" y="0"/>
                  </a:moveTo>
                  <a:lnTo>
                    <a:pt x="2525" y="0"/>
                  </a:lnTo>
                  <a:lnTo>
                    <a:pt x="2525" y="608"/>
                  </a:lnTo>
                  <a:lnTo>
                    <a:pt x="1905" y="608"/>
                  </a:lnTo>
                  <a:lnTo>
                    <a:pt x="1905" y="0"/>
                  </a:lnTo>
                  <a:close/>
                  <a:moveTo>
                    <a:pt x="1404" y="0"/>
                  </a:moveTo>
                  <a:lnTo>
                    <a:pt x="1905" y="0"/>
                  </a:lnTo>
                  <a:lnTo>
                    <a:pt x="1905" y="608"/>
                  </a:lnTo>
                  <a:lnTo>
                    <a:pt x="1404" y="608"/>
                  </a:lnTo>
                  <a:lnTo>
                    <a:pt x="1404" y="0"/>
                  </a:lnTo>
                  <a:close/>
                  <a:moveTo>
                    <a:pt x="956" y="0"/>
                  </a:moveTo>
                  <a:lnTo>
                    <a:pt x="1404" y="0"/>
                  </a:lnTo>
                  <a:lnTo>
                    <a:pt x="1404" y="608"/>
                  </a:lnTo>
                  <a:lnTo>
                    <a:pt x="956" y="608"/>
                  </a:lnTo>
                  <a:lnTo>
                    <a:pt x="956" y="0"/>
                  </a:lnTo>
                  <a:close/>
                  <a:moveTo>
                    <a:pt x="482" y="0"/>
                  </a:moveTo>
                  <a:lnTo>
                    <a:pt x="956" y="0"/>
                  </a:lnTo>
                  <a:lnTo>
                    <a:pt x="956" y="608"/>
                  </a:lnTo>
                  <a:lnTo>
                    <a:pt x="482" y="608"/>
                  </a:lnTo>
                  <a:lnTo>
                    <a:pt x="482" y="0"/>
                  </a:lnTo>
                  <a:close/>
                  <a:moveTo>
                    <a:pt x="0" y="0"/>
                  </a:moveTo>
                  <a:lnTo>
                    <a:pt x="482" y="0"/>
                  </a:lnTo>
                  <a:lnTo>
                    <a:pt x="482" y="608"/>
                  </a:lnTo>
                  <a:lnTo>
                    <a:pt x="0" y="608"/>
                  </a:lnTo>
                  <a:lnTo>
                    <a:pt x="0" y="0"/>
                  </a:lnTo>
                  <a:close/>
                </a:path>
              </a:pathLst>
            </a:custGeom>
            <a:solidFill>
              <a:srgbClr val="CFED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246" name="Group 245"/>
            <p:cNvGrpSpPr/>
            <p:nvPr/>
          </p:nvGrpSpPr>
          <p:grpSpPr>
            <a:xfrm>
              <a:off x="443701" y="3169971"/>
              <a:ext cx="8243099" cy="3266559"/>
              <a:chOff x="443701" y="3169971"/>
              <a:chExt cx="8243099" cy="3266559"/>
            </a:xfrm>
          </p:grpSpPr>
          <p:sp>
            <p:nvSpPr>
              <p:cNvPr id="5" name="Freeform 5"/>
              <p:cNvSpPr>
                <a:spLocks noEditPoints="1"/>
              </p:cNvSpPr>
              <p:nvPr/>
            </p:nvSpPr>
            <p:spPr bwMode="auto">
              <a:xfrm>
                <a:off x="460595" y="3213606"/>
                <a:ext cx="8226205" cy="522407"/>
              </a:xfrm>
              <a:custGeom>
                <a:avLst/>
                <a:gdLst>
                  <a:gd name="T0" fmla="*/ 4663 w 4663"/>
                  <a:gd name="T1" fmla="*/ 180 h 555"/>
                  <a:gd name="T2" fmla="*/ 3885 w 4663"/>
                  <a:gd name="T3" fmla="*/ 555 h 555"/>
                  <a:gd name="T4" fmla="*/ 3189 w 4663"/>
                  <a:gd name="T5" fmla="*/ 180 h 555"/>
                  <a:gd name="T6" fmla="*/ 3885 w 4663"/>
                  <a:gd name="T7" fmla="*/ 555 h 555"/>
                  <a:gd name="T8" fmla="*/ 3189 w 4663"/>
                  <a:gd name="T9" fmla="*/ 180 h 555"/>
                  <a:gd name="T10" fmla="*/ 3189 w 4663"/>
                  <a:gd name="T11" fmla="*/ 180 h 555"/>
                  <a:gd name="T12" fmla="*/ 2525 w 4663"/>
                  <a:gd name="T13" fmla="*/ 555 h 555"/>
                  <a:gd name="T14" fmla="*/ 1905 w 4663"/>
                  <a:gd name="T15" fmla="*/ 180 h 555"/>
                  <a:gd name="T16" fmla="*/ 2525 w 4663"/>
                  <a:gd name="T17" fmla="*/ 555 h 555"/>
                  <a:gd name="T18" fmla="*/ 1905 w 4663"/>
                  <a:gd name="T19" fmla="*/ 180 h 555"/>
                  <a:gd name="T20" fmla="*/ 1905 w 4663"/>
                  <a:gd name="T21" fmla="*/ 180 h 555"/>
                  <a:gd name="T22" fmla="*/ 1404 w 4663"/>
                  <a:gd name="T23" fmla="*/ 555 h 555"/>
                  <a:gd name="T24" fmla="*/ 956 w 4663"/>
                  <a:gd name="T25" fmla="*/ 180 h 555"/>
                  <a:gd name="T26" fmla="*/ 1404 w 4663"/>
                  <a:gd name="T27" fmla="*/ 555 h 555"/>
                  <a:gd name="T28" fmla="*/ 956 w 4663"/>
                  <a:gd name="T29" fmla="*/ 180 h 555"/>
                  <a:gd name="T30" fmla="*/ 956 w 4663"/>
                  <a:gd name="T31" fmla="*/ 180 h 555"/>
                  <a:gd name="T32" fmla="*/ 482 w 4663"/>
                  <a:gd name="T33" fmla="*/ 555 h 555"/>
                  <a:gd name="T34" fmla="*/ 0 w 4663"/>
                  <a:gd name="T35" fmla="*/ 180 h 555"/>
                  <a:gd name="T36" fmla="*/ 482 w 4663"/>
                  <a:gd name="T37" fmla="*/ 555 h 555"/>
                  <a:gd name="T38" fmla="*/ 0 w 4663"/>
                  <a:gd name="T39" fmla="*/ 180 h 555"/>
                  <a:gd name="T40" fmla="*/ 4663 w 4663"/>
                  <a:gd name="T41" fmla="*/ 0 h 555"/>
                  <a:gd name="T42" fmla="*/ 3885 w 4663"/>
                  <a:gd name="T43" fmla="*/ 180 h 555"/>
                  <a:gd name="T44" fmla="*/ 3189 w 4663"/>
                  <a:gd name="T45" fmla="*/ 0 h 555"/>
                  <a:gd name="T46" fmla="*/ 3885 w 4663"/>
                  <a:gd name="T47" fmla="*/ 180 h 555"/>
                  <a:gd name="T48" fmla="*/ 3189 w 4663"/>
                  <a:gd name="T49" fmla="*/ 0 h 555"/>
                  <a:gd name="T50" fmla="*/ 3189 w 4663"/>
                  <a:gd name="T51" fmla="*/ 0 h 555"/>
                  <a:gd name="T52" fmla="*/ 2525 w 4663"/>
                  <a:gd name="T53" fmla="*/ 180 h 555"/>
                  <a:gd name="T54" fmla="*/ 1905 w 4663"/>
                  <a:gd name="T55" fmla="*/ 0 h 555"/>
                  <a:gd name="T56" fmla="*/ 2525 w 4663"/>
                  <a:gd name="T57" fmla="*/ 180 h 555"/>
                  <a:gd name="T58" fmla="*/ 1905 w 4663"/>
                  <a:gd name="T59" fmla="*/ 0 h 555"/>
                  <a:gd name="T60" fmla="*/ 1905 w 4663"/>
                  <a:gd name="T61" fmla="*/ 0 h 555"/>
                  <a:gd name="T62" fmla="*/ 1404 w 4663"/>
                  <a:gd name="T63" fmla="*/ 180 h 555"/>
                  <a:gd name="T64" fmla="*/ 956 w 4663"/>
                  <a:gd name="T65" fmla="*/ 0 h 555"/>
                  <a:gd name="T66" fmla="*/ 1404 w 4663"/>
                  <a:gd name="T67" fmla="*/ 180 h 555"/>
                  <a:gd name="T68" fmla="*/ 956 w 4663"/>
                  <a:gd name="T69" fmla="*/ 0 h 555"/>
                  <a:gd name="T70" fmla="*/ 956 w 4663"/>
                  <a:gd name="T71" fmla="*/ 0 h 555"/>
                  <a:gd name="T72" fmla="*/ 482 w 4663"/>
                  <a:gd name="T73" fmla="*/ 180 h 555"/>
                  <a:gd name="T74" fmla="*/ 0 w 4663"/>
                  <a:gd name="T75" fmla="*/ 0 h 555"/>
                  <a:gd name="T76" fmla="*/ 482 w 4663"/>
                  <a:gd name="T77" fmla="*/ 180 h 555"/>
                  <a:gd name="T78" fmla="*/ 0 w 4663"/>
                  <a:gd name="T7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3" h="555">
                    <a:moveTo>
                      <a:pt x="3885" y="180"/>
                    </a:moveTo>
                    <a:lnTo>
                      <a:pt x="4663" y="180"/>
                    </a:lnTo>
                    <a:lnTo>
                      <a:pt x="4663" y="555"/>
                    </a:lnTo>
                    <a:lnTo>
                      <a:pt x="3885" y="555"/>
                    </a:lnTo>
                    <a:lnTo>
                      <a:pt x="3885" y="180"/>
                    </a:lnTo>
                    <a:close/>
                    <a:moveTo>
                      <a:pt x="3189" y="180"/>
                    </a:moveTo>
                    <a:lnTo>
                      <a:pt x="3885" y="180"/>
                    </a:lnTo>
                    <a:lnTo>
                      <a:pt x="3885" y="555"/>
                    </a:lnTo>
                    <a:lnTo>
                      <a:pt x="3189" y="555"/>
                    </a:lnTo>
                    <a:lnTo>
                      <a:pt x="3189" y="180"/>
                    </a:lnTo>
                    <a:close/>
                    <a:moveTo>
                      <a:pt x="2525" y="180"/>
                    </a:moveTo>
                    <a:lnTo>
                      <a:pt x="3189" y="180"/>
                    </a:lnTo>
                    <a:lnTo>
                      <a:pt x="3189" y="555"/>
                    </a:lnTo>
                    <a:lnTo>
                      <a:pt x="2525" y="555"/>
                    </a:lnTo>
                    <a:lnTo>
                      <a:pt x="2525" y="180"/>
                    </a:lnTo>
                    <a:close/>
                    <a:moveTo>
                      <a:pt x="1905" y="180"/>
                    </a:moveTo>
                    <a:lnTo>
                      <a:pt x="2525" y="180"/>
                    </a:lnTo>
                    <a:lnTo>
                      <a:pt x="2525" y="555"/>
                    </a:lnTo>
                    <a:lnTo>
                      <a:pt x="1905" y="555"/>
                    </a:lnTo>
                    <a:lnTo>
                      <a:pt x="1905" y="180"/>
                    </a:lnTo>
                    <a:close/>
                    <a:moveTo>
                      <a:pt x="1404" y="180"/>
                    </a:moveTo>
                    <a:lnTo>
                      <a:pt x="1905" y="180"/>
                    </a:lnTo>
                    <a:lnTo>
                      <a:pt x="1905" y="555"/>
                    </a:lnTo>
                    <a:lnTo>
                      <a:pt x="1404" y="555"/>
                    </a:lnTo>
                    <a:lnTo>
                      <a:pt x="1404" y="180"/>
                    </a:lnTo>
                    <a:close/>
                    <a:moveTo>
                      <a:pt x="956" y="180"/>
                    </a:moveTo>
                    <a:lnTo>
                      <a:pt x="1404" y="180"/>
                    </a:lnTo>
                    <a:lnTo>
                      <a:pt x="1404" y="555"/>
                    </a:lnTo>
                    <a:lnTo>
                      <a:pt x="956" y="555"/>
                    </a:lnTo>
                    <a:lnTo>
                      <a:pt x="956" y="180"/>
                    </a:lnTo>
                    <a:close/>
                    <a:moveTo>
                      <a:pt x="482" y="180"/>
                    </a:moveTo>
                    <a:lnTo>
                      <a:pt x="956" y="180"/>
                    </a:lnTo>
                    <a:lnTo>
                      <a:pt x="956" y="555"/>
                    </a:lnTo>
                    <a:lnTo>
                      <a:pt x="482" y="555"/>
                    </a:lnTo>
                    <a:lnTo>
                      <a:pt x="482" y="180"/>
                    </a:lnTo>
                    <a:close/>
                    <a:moveTo>
                      <a:pt x="0" y="180"/>
                    </a:moveTo>
                    <a:lnTo>
                      <a:pt x="482" y="180"/>
                    </a:lnTo>
                    <a:lnTo>
                      <a:pt x="482" y="555"/>
                    </a:lnTo>
                    <a:lnTo>
                      <a:pt x="0" y="555"/>
                    </a:lnTo>
                    <a:lnTo>
                      <a:pt x="0" y="180"/>
                    </a:lnTo>
                    <a:close/>
                    <a:moveTo>
                      <a:pt x="3885" y="0"/>
                    </a:moveTo>
                    <a:lnTo>
                      <a:pt x="4663" y="0"/>
                    </a:lnTo>
                    <a:lnTo>
                      <a:pt x="4663" y="180"/>
                    </a:lnTo>
                    <a:lnTo>
                      <a:pt x="3885" y="180"/>
                    </a:lnTo>
                    <a:lnTo>
                      <a:pt x="3885" y="0"/>
                    </a:lnTo>
                    <a:close/>
                    <a:moveTo>
                      <a:pt x="3189" y="0"/>
                    </a:moveTo>
                    <a:lnTo>
                      <a:pt x="3885" y="0"/>
                    </a:lnTo>
                    <a:lnTo>
                      <a:pt x="3885" y="180"/>
                    </a:lnTo>
                    <a:lnTo>
                      <a:pt x="3189" y="180"/>
                    </a:lnTo>
                    <a:lnTo>
                      <a:pt x="3189" y="0"/>
                    </a:lnTo>
                    <a:close/>
                    <a:moveTo>
                      <a:pt x="2525" y="0"/>
                    </a:moveTo>
                    <a:lnTo>
                      <a:pt x="3189" y="0"/>
                    </a:lnTo>
                    <a:lnTo>
                      <a:pt x="3189" y="180"/>
                    </a:lnTo>
                    <a:lnTo>
                      <a:pt x="2525" y="180"/>
                    </a:lnTo>
                    <a:lnTo>
                      <a:pt x="2525" y="0"/>
                    </a:lnTo>
                    <a:close/>
                    <a:moveTo>
                      <a:pt x="1905" y="0"/>
                    </a:moveTo>
                    <a:lnTo>
                      <a:pt x="2525" y="0"/>
                    </a:lnTo>
                    <a:lnTo>
                      <a:pt x="2525" y="180"/>
                    </a:lnTo>
                    <a:lnTo>
                      <a:pt x="1905" y="180"/>
                    </a:lnTo>
                    <a:lnTo>
                      <a:pt x="1905" y="0"/>
                    </a:lnTo>
                    <a:close/>
                    <a:moveTo>
                      <a:pt x="1404" y="0"/>
                    </a:moveTo>
                    <a:lnTo>
                      <a:pt x="1905" y="0"/>
                    </a:lnTo>
                    <a:lnTo>
                      <a:pt x="1905" y="180"/>
                    </a:lnTo>
                    <a:lnTo>
                      <a:pt x="1404" y="180"/>
                    </a:lnTo>
                    <a:lnTo>
                      <a:pt x="1404" y="0"/>
                    </a:lnTo>
                    <a:close/>
                    <a:moveTo>
                      <a:pt x="956" y="0"/>
                    </a:moveTo>
                    <a:lnTo>
                      <a:pt x="1404" y="0"/>
                    </a:lnTo>
                    <a:lnTo>
                      <a:pt x="1404" y="180"/>
                    </a:lnTo>
                    <a:lnTo>
                      <a:pt x="956" y="180"/>
                    </a:lnTo>
                    <a:lnTo>
                      <a:pt x="956" y="0"/>
                    </a:lnTo>
                    <a:close/>
                    <a:moveTo>
                      <a:pt x="482" y="0"/>
                    </a:moveTo>
                    <a:lnTo>
                      <a:pt x="956" y="0"/>
                    </a:lnTo>
                    <a:lnTo>
                      <a:pt x="956" y="180"/>
                    </a:lnTo>
                    <a:lnTo>
                      <a:pt x="482" y="180"/>
                    </a:lnTo>
                    <a:lnTo>
                      <a:pt x="482" y="0"/>
                    </a:lnTo>
                    <a:close/>
                    <a:moveTo>
                      <a:pt x="0" y="0"/>
                    </a:moveTo>
                    <a:lnTo>
                      <a:pt x="482" y="0"/>
                    </a:lnTo>
                    <a:lnTo>
                      <a:pt x="482" y="180"/>
                    </a:lnTo>
                    <a:lnTo>
                      <a:pt x="0" y="180"/>
                    </a:lnTo>
                    <a:lnTo>
                      <a:pt x="0" y="0"/>
                    </a:lnTo>
                    <a:close/>
                  </a:path>
                </a:pathLst>
              </a:custGeom>
              <a:solidFill>
                <a:srgbClr val="DA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 name="Freeform 6"/>
              <p:cNvSpPr>
                <a:spLocks noEditPoints="1"/>
              </p:cNvSpPr>
              <p:nvPr/>
            </p:nvSpPr>
            <p:spPr bwMode="auto">
              <a:xfrm>
                <a:off x="457200" y="3686635"/>
                <a:ext cx="8226205" cy="2081144"/>
              </a:xfrm>
              <a:custGeom>
                <a:avLst/>
                <a:gdLst>
                  <a:gd name="T0" fmla="*/ 4663 w 4663"/>
                  <a:gd name="T1" fmla="*/ 1109 h 1717"/>
                  <a:gd name="T2" fmla="*/ 3885 w 4663"/>
                  <a:gd name="T3" fmla="*/ 1717 h 1717"/>
                  <a:gd name="T4" fmla="*/ 3189 w 4663"/>
                  <a:gd name="T5" fmla="*/ 1109 h 1717"/>
                  <a:gd name="T6" fmla="*/ 3885 w 4663"/>
                  <a:gd name="T7" fmla="*/ 1717 h 1717"/>
                  <a:gd name="T8" fmla="*/ 3189 w 4663"/>
                  <a:gd name="T9" fmla="*/ 1109 h 1717"/>
                  <a:gd name="T10" fmla="*/ 3189 w 4663"/>
                  <a:gd name="T11" fmla="*/ 1109 h 1717"/>
                  <a:gd name="T12" fmla="*/ 2525 w 4663"/>
                  <a:gd name="T13" fmla="*/ 1717 h 1717"/>
                  <a:gd name="T14" fmla="*/ 1905 w 4663"/>
                  <a:gd name="T15" fmla="*/ 1109 h 1717"/>
                  <a:gd name="T16" fmla="*/ 2525 w 4663"/>
                  <a:gd name="T17" fmla="*/ 1717 h 1717"/>
                  <a:gd name="T18" fmla="*/ 1905 w 4663"/>
                  <a:gd name="T19" fmla="*/ 1109 h 1717"/>
                  <a:gd name="T20" fmla="*/ 1905 w 4663"/>
                  <a:gd name="T21" fmla="*/ 1109 h 1717"/>
                  <a:gd name="T22" fmla="*/ 1404 w 4663"/>
                  <a:gd name="T23" fmla="*/ 1717 h 1717"/>
                  <a:gd name="T24" fmla="*/ 956 w 4663"/>
                  <a:gd name="T25" fmla="*/ 1109 h 1717"/>
                  <a:gd name="T26" fmla="*/ 1404 w 4663"/>
                  <a:gd name="T27" fmla="*/ 1717 h 1717"/>
                  <a:gd name="T28" fmla="*/ 956 w 4663"/>
                  <a:gd name="T29" fmla="*/ 1109 h 1717"/>
                  <a:gd name="T30" fmla="*/ 956 w 4663"/>
                  <a:gd name="T31" fmla="*/ 1109 h 1717"/>
                  <a:gd name="T32" fmla="*/ 482 w 4663"/>
                  <a:gd name="T33" fmla="*/ 1717 h 1717"/>
                  <a:gd name="T34" fmla="*/ 0 w 4663"/>
                  <a:gd name="T35" fmla="*/ 1109 h 1717"/>
                  <a:gd name="T36" fmla="*/ 482 w 4663"/>
                  <a:gd name="T37" fmla="*/ 1717 h 1717"/>
                  <a:gd name="T38" fmla="*/ 0 w 4663"/>
                  <a:gd name="T39" fmla="*/ 1109 h 1717"/>
                  <a:gd name="T40" fmla="*/ 4663 w 4663"/>
                  <a:gd name="T41" fmla="*/ 0 h 1717"/>
                  <a:gd name="T42" fmla="*/ 3885 w 4663"/>
                  <a:gd name="T43" fmla="*/ 501 h 1717"/>
                  <a:gd name="T44" fmla="*/ 3189 w 4663"/>
                  <a:gd name="T45" fmla="*/ 0 h 1717"/>
                  <a:gd name="T46" fmla="*/ 3885 w 4663"/>
                  <a:gd name="T47" fmla="*/ 501 h 1717"/>
                  <a:gd name="T48" fmla="*/ 3189 w 4663"/>
                  <a:gd name="T49" fmla="*/ 0 h 1717"/>
                  <a:gd name="T50" fmla="*/ 3189 w 4663"/>
                  <a:gd name="T51" fmla="*/ 0 h 1717"/>
                  <a:gd name="T52" fmla="*/ 2525 w 4663"/>
                  <a:gd name="T53" fmla="*/ 501 h 1717"/>
                  <a:gd name="T54" fmla="*/ 1905 w 4663"/>
                  <a:gd name="T55" fmla="*/ 0 h 1717"/>
                  <a:gd name="T56" fmla="*/ 2525 w 4663"/>
                  <a:gd name="T57" fmla="*/ 501 h 1717"/>
                  <a:gd name="T58" fmla="*/ 1905 w 4663"/>
                  <a:gd name="T59" fmla="*/ 0 h 1717"/>
                  <a:gd name="T60" fmla="*/ 1905 w 4663"/>
                  <a:gd name="T61" fmla="*/ 0 h 1717"/>
                  <a:gd name="T62" fmla="*/ 1404 w 4663"/>
                  <a:gd name="T63" fmla="*/ 501 h 1717"/>
                  <a:gd name="T64" fmla="*/ 956 w 4663"/>
                  <a:gd name="T65" fmla="*/ 0 h 1717"/>
                  <a:gd name="T66" fmla="*/ 1404 w 4663"/>
                  <a:gd name="T67" fmla="*/ 501 h 1717"/>
                  <a:gd name="T68" fmla="*/ 956 w 4663"/>
                  <a:gd name="T69" fmla="*/ 0 h 1717"/>
                  <a:gd name="T70" fmla="*/ 956 w 4663"/>
                  <a:gd name="T71" fmla="*/ 0 h 1717"/>
                  <a:gd name="T72" fmla="*/ 482 w 4663"/>
                  <a:gd name="T73" fmla="*/ 501 h 1717"/>
                  <a:gd name="T74" fmla="*/ 0 w 4663"/>
                  <a:gd name="T75" fmla="*/ 0 h 1717"/>
                  <a:gd name="T76" fmla="*/ 482 w 4663"/>
                  <a:gd name="T77" fmla="*/ 501 h 1717"/>
                  <a:gd name="T78" fmla="*/ 0 w 4663"/>
                  <a:gd name="T79"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3" h="1717">
                    <a:moveTo>
                      <a:pt x="3885" y="1109"/>
                    </a:moveTo>
                    <a:lnTo>
                      <a:pt x="4663" y="1109"/>
                    </a:lnTo>
                    <a:lnTo>
                      <a:pt x="4663" y="1717"/>
                    </a:lnTo>
                    <a:lnTo>
                      <a:pt x="3885" y="1717"/>
                    </a:lnTo>
                    <a:lnTo>
                      <a:pt x="3885" y="1109"/>
                    </a:lnTo>
                    <a:close/>
                    <a:moveTo>
                      <a:pt x="3189" y="1109"/>
                    </a:moveTo>
                    <a:lnTo>
                      <a:pt x="3885" y="1109"/>
                    </a:lnTo>
                    <a:lnTo>
                      <a:pt x="3885" y="1717"/>
                    </a:lnTo>
                    <a:lnTo>
                      <a:pt x="3189" y="1717"/>
                    </a:lnTo>
                    <a:lnTo>
                      <a:pt x="3189" y="1109"/>
                    </a:lnTo>
                    <a:close/>
                    <a:moveTo>
                      <a:pt x="2525" y="1109"/>
                    </a:moveTo>
                    <a:lnTo>
                      <a:pt x="3189" y="1109"/>
                    </a:lnTo>
                    <a:lnTo>
                      <a:pt x="3189" y="1717"/>
                    </a:lnTo>
                    <a:lnTo>
                      <a:pt x="2525" y="1717"/>
                    </a:lnTo>
                    <a:lnTo>
                      <a:pt x="2525" y="1109"/>
                    </a:lnTo>
                    <a:close/>
                    <a:moveTo>
                      <a:pt x="1905" y="1109"/>
                    </a:moveTo>
                    <a:lnTo>
                      <a:pt x="2525" y="1109"/>
                    </a:lnTo>
                    <a:lnTo>
                      <a:pt x="2525" y="1717"/>
                    </a:lnTo>
                    <a:lnTo>
                      <a:pt x="1905" y="1717"/>
                    </a:lnTo>
                    <a:lnTo>
                      <a:pt x="1905" y="1109"/>
                    </a:lnTo>
                    <a:close/>
                    <a:moveTo>
                      <a:pt x="1404" y="1109"/>
                    </a:moveTo>
                    <a:lnTo>
                      <a:pt x="1905" y="1109"/>
                    </a:lnTo>
                    <a:lnTo>
                      <a:pt x="1905" y="1717"/>
                    </a:lnTo>
                    <a:lnTo>
                      <a:pt x="1404" y="1717"/>
                    </a:lnTo>
                    <a:lnTo>
                      <a:pt x="1404" y="1109"/>
                    </a:lnTo>
                    <a:close/>
                    <a:moveTo>
                      <a:pt x="956" y="1109"/>
                    </a:moveTo>
                    <a:lnTo>
                      <a:pt x="1404" y="1109"/>
                    </a:lnTo>
                    <a:lnTo>
                      <a:pt x="1404" y="1717"/>
                    </a:lnTo>
                    <a:lnTo>
                      <a:pt x="956" y="1717"/>
                    </a:lnTo>
                    <a:lnTo>
                      <a:pt x="956" y="1109"/>
                    </a:lnTo>
                    <a:close/>
                    <a:moveTo>
                      <a:pt x="482" y="1109"/>
                    </a:moveTo>
                    <a:lnTo>
                      <a:pt x="956" y="1109"/>
                    </a:lnTo>
                    <a:lnTo>
                      <a:pt x="956" y="1717"/>
                    </a:lnTo>
                    <a:lnTo>
                      <a:pt x="482" y="1717"/>
                    </a:lnTo>
                    <a:lnTo>
                      <a:pt x="482" y="1109"/>
                    </a:lnTo>
                    <a:close/>
                    <a:moveTo>
                      <a:pt x="0" y="1109"/>
                    </a:moveTo>
                    <a:lnTo>
                      <a:pt x="482" y="1109"/>
                    </a:lnTo>
                    <a:lnTo>
                      <a:pt x="482" y="1717"/>
                    </a:lnTo>
                    <a:lnTo>
                      <a:pt x="0" y="1717"/>
                    </a:lnTo>
                    <a:lnTo>
                      <a:pt x="0" y="1109"/>
                    </a:lnTo>
                    <a:close/>
                    <a:moveTo>
                      <a:pt x="3885" y="0"/>
                    </a:moveTo>
                    <a:lnTo>
                      <a:pt x="4663" y="0"/>
                    </a:lnTo>
                    <a:lnTo>
                      <a:pt x="4663" y="501"/>
                    </a:lnTo>
                    <a:lnTo>
                      <a:pt x="3885" y="501"/>
                    </a:lnTo>
                    <a:lnTo>
                      <a:pt x="3885" y="0"/>
                    </a:lnTo>
                    <a:close/>
                    <a:moveTo>
                      <a:pt x="3189" y="0"/>
                    </a:moveTo>
                    <a:lnTo>
                      <a:pt x="3885" y="0"/>
                    </a:lnTo>
                    <a:lnTo>
                      <a:pt x="3885" y="501"/>
                    </a:lnTo>
                    <a:lnTo>
                      <a:pt x="3189" y="501"/>
                    </a:lnTo>
                    <a:lnTo>
                      <a:pt x="3189" y="0"/>
                    </a:lnTo>
                    <a:close/>
                    <a:moveTo>
                      <a:pt x="2525" y="0"/>
                    </a:moveTo>
                    <a:lnTo>
                      <a:pt x="3189" y="0"/>
                    </a:lnTo>
                    <a:lnTo>
                      <a:pt x="3189" y="501"/>
                    </a:lnTo>
                    <a:lnTo>
                      <a:pt x="2525" y="501"/>
                    </a:lnTo>
                    <a:lnTo>
                      <a:pt x="2525" y="0"/>
                    </a:lnTo>
                    <a:close/>
                    <a:moveTo>
                      <a:pt x="1905" y="0"/>
                    </a:moveTo>
                    <a:lnTo>
                      <a:pt x="2525" y="0"/>
                    </a:lnTo>
                    <a:lnTo>
                      <a:pt x="2525" y="501"/>
                    </a:lnTo>
                    <a:lnTo>
                      <a:pt x="1905" y="501"/>
                    </a:lnTo>
                    <a:lnTo>
                      <a:pt x="1905" y="0"/>
                    </a:lnTo>
                    <a:close/>
                    <a:moveTo>
                      <a:pt x="1404" y="0"/>
                    </a:moveTo>
                    <a:lnTo>
                      <a:pt x="1905" y="0"/>
                    </a:lnTo>
                    <a:lnTo>
                      <a:pt x="1905" y="501"/>
                    </a:lnTo>
                    <a:lnTo>
                      <a:pt x="1404" y="501"/>
                    </a:lnTo>
                    <a:lnTo>
                      <a:pt x="1404" y="0"/>
                    </a:lnTo>
                    <a:close/>
                    <a:moveTo>
                      <a:pt x="956" y="0"/>
                    </a:moveTo>
                    <a:lnTo>
                      <a:pt x="1404" y="0"/>
                    </a:lnTo>
                    <a:lnTo>
                      <a:pt x="1404" y="501"/>
                    </a:lnTo>
                    <a:lnTo>
                      <a:pt x="956" y="501"/>
                    </a:lnTo>
                    <a:lnTo>
                      <a:pt x="956" y="0"/>
                    </a:lnTo>
                    <a:close/>
                    <a:moveTo>
                      <a:pt x="482" y="0"/>
                    </a:moveTo>
                    <a:lnTo>
                      <a:pt x="956" y="0"/>
                    </a:lnTo>
                    <a:lnTo>
                      <a:pt x="956" y="501"/>
                    </a:lnTo>
                    <a:lnTo>
                      <a:pt x="482" y="501"/>
                    </a:lnTo>
                    <a:lnTo>
                      <a:pt x="482" y="0"/>
                    </a:lnTo>
                    <a:close/>
                    <a:moveTo>
                      <a:pt x="0" y="0"/>
                    </a:moveTo>
                    <a:lnTo>
                      <a:pt x="482" y="0"/>
                    </a:lnTo>
                    <a:lnTo>
                      <a:pt x="482" y="501"/>
                    </a:lnTo>
                    <a:lnTo>
                      <a:pt x="0" y="501"/>
                    </a:lnTo>
                    <a:lnTo>
                      <a:pt x="0" y="0"/>
                    </a:lnTo>
                    <a:close/>
                  </a:path>
                </a:pathLst>
              </a:custGeom>
              <a:solidFill>
                <a:srgbClr val="E9F7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8" name="Line 16"/>
              <p:cNvSpPr>
                <a:spLocks noChangeShapeType="1"/>
              </p:cNvSpPr>
              <p:nvPr/>
            </p:nvSpPr>
            <p:spPr bwMode="auto">
              <a:xfrm flipV="1">
                <a:off x="1278802"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 name="Line 18"/>
              <p:cNvSpPr>
                <a:spLocks noChangeShapeType="1"/>
              </p:cNvSpPr>
              <p:nvPr/>
            </p:nvSpPr>
            <p:spPr bwMode="auto">
              <a:xfrm flipV="1">
                <a:off x="2083429"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 name="Line 20"/>
              <p:cNvSpPr>
                <a:spLocks noChangeShapeType="1"/>
              </p:cNvSpPr>
              <p:nvPr/>
            </p:nvSpPr>
            <p:spPr bwMode="auto">
              <a:xfrm flipV="1">
                <a:off x="2843920"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1" name="Line 24"/>
              <p:cNvSpPr>
                <a:spLocks noChangeShapeType="1"/>
              </p:cNvSpPr>
              <p:nvPr/>
            </p:nvSpPr>
            <p:spPr bwMode="auto">
              <a:xfrm flipV="1">
                <a:off x="4746846"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2" name="Line 26"/>
              <p:cNvSpPr>
                <a:spLocks noChangeShapeType="1"/>
              </p:cNvSpPr>
              <p:nvPr/>
            </p:nvSpPr>
            <p:spPr bwMode="auto">
              <a:xfrm flipV="1">
                <a:off x="5874002"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 name="Line 28"/>
              <p:cNvSpPr>
                <a:spLocks noChangeShapeType="1"/>
              </p:cNvSpPr>
              <p:nvPr/>
            </p:nvSpPr>
            <p:spPr bwMode="auto">
              <a:xfrm flipV="1">
                <a:off x="7055479" y="3169971"/>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 name="Freeform 29"/>
              <p:cNvSpPr>
                <a:spLocks/>
              </p:cNvSpPr>
              <p:nvPr/>
            </p:nvSpPr>
            <p:spPr bwMode="auto">
              <a:xfrm>
                <a:off x="443701" y="3693196"/>
                <a:ext cx="1622834" cy="0"/>
              </a:xfrm>
              <a:custGeom>
                <a:avLst/>
                <a:gdLst>
                  <a:gd name="T0" fmla="*/ 0 w 956"/>
                  <a:gd name="T1" fmla="*/ 482 w 956"/>
                  <a:gd name="T2" fmla="*/ 956 w 956"/>
                </a:gdLst>
                <a:ahLst/>
                <a:cxnLst>
                  <a:cxn ang="0">
                    <a:pos x="T0" y="0"/>
                  </a:cxn>
                  <a:cxn ang="0">
                    <a:pos x="T1" y="0"/>
                  </a:cxn>
                  <a:cxn ang="0">
                    <a:pos x="T2" y="0"/>
                  </a:cxn>
                </a:cxnLst>
                <a:rect l="0" t="0" r="r" b="b"/>
                <a:pathLst>
                  <a:path w="956">
                    <a:moveTo>
                      <a:pt x="0" y="0"/>
                    </a:moveTo>
                    <a:lnTo>
                      <a:pt x="482" y="0"/>
                    </a:lnTo>
                    <a:lnTo>
                      <a:pt x="956" y="0"/>
                    </a:lnTo>
                  </a:path>
                </a:pathLst>
              </a:custGeom>
              <a:noFill/>
              <a:ln w="7">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5" name="Line 30"/>
              <p:cNvSpPr>
                <a:spLocks noChangeShapeType="1"/>
              </p:cNvSpPr>
              <p:nvPr/>
            </p:nvSpPr>
            <p:spPr bwMode="auto">
              <a:xfrm flipV="1">
                <a:off x="1278802"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 name="Line 31"/>
              <p:cNvSpPr>
                <a:spLocks noChangeShapeType="1"/>
              </p:cNvSpPr>
              <p:nvPr/>
            </p:nvSpPr>
            <p:spPr bwMode="auto">
              <a:xfrm>
                <a:off x="2066535" y="3693196"/>
                <a:ext cx="760491"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7" name="Line 32"/>
              <p:cNvSpPr>
                <a:spLocks noChangeShapeType="1"/>
              </p:cNvSpPr>
              <p:nvPr/>
            </p:nvSpPr>
            <p:spPr bwMode="auto">
              <a:xfrm flipV="1">
                <a:off x="2083429"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Line 33"/>
              <p:cNvSpPr>
                <a:spLocks noChangeShapeType="1"/>
              </p:cNvSpPr>
              <p:nvPr/>
            </p:nvSpPr>
            <p:spPr bwMode="auto">
              <a:xfrm>
                <a:off x="2827026" y="3693196"/>
                <a:ext cx="850460"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9" name="Line 34"/>
              <p:cNvSpPr>
                <a:spLocks noChangeShapeType="1"/>
              </p:cNvSpPr>
              <p:nvPr/>
            </p:nvSpPr>
            <p:spPr bwMode="auto">
              <a:xfrm flipV="1">
                <a:off x="2843920"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0" name="Line 35"/>
              <p:cNvSpPr>
                <a:spLocks noChangeShapeType="1"/>
              </p:cNvSpPr>
              <p:nvPr/>
            </p:nvSpPr>
            <p:spPr bwMode="auto">
              <a:xfrm>
                <a:off x="3677486" y="3693196"/>
                <a:ext cx="1052465"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1" name="Line 36"/>
              <p:cNvSpPr>
                <a:spLocks noChangeShapeType="1"/>
              </p:cNvSpPr>
              <p:nvPr/>
            </p:nvSpPr>
            <p:spPr bwMode="auto">
              <a:xfrm flipV="1">
                <a:off x="3694380"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2" name="Line 37"/>
              <p:cNvSpPr>
                <a:spLocks noChangeShapeType="1"/>
              </p:cNvSpPr>
              <p:nvPr/>
            </p:nvSpPr>
            <p:spPr bwMode="auto">
              <a:xfrm>
                <a:off x="4729952" y="3693196"/>
                <a:ext cx="1127156"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4" name="Line 39"/>
              <p:cNvSpPr>
                <a:spLocks noChangeShapeType="1"/>
              </p:cNvSpPr>
              <p:nvPr/>
            </p:nvSpPr>
            <p:spPr bwMode="auto">
              <a:xfrm>
                <a:off x="5857108" y="3693196"/>
                <a:ext cx="1181477"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5" name="Line 40"/>
              <p:cNvSpPr>
                <a:spLocks noChangeShapeType="1"/>
              </p:cNvSpPr>
              <p:nvPr/>
            </p:nvSpPr>
            <p:spPr bwMode="auto">
              <a:xfrm flipV="1">
                <a:off x="5874002"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6" name="Line 41"/>
              <p:cNvSpPr>
                <a:spLocks noChangeShapeType="1"/>
              </p:cNvSpPr>
              <p:nvPr/>
            </p:nvSpPr>
            <p:spPr bwMode="auto">
              <a:xfrm>
                <a:off x="7038585" y="3693196"/>
                <a:ext cx="1320674"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7" name="Line 42"/>
              <p:cNvSpPr>
                <a:spLocks noChangeShapeType="1"/>
              </p:cNvSpPr>
              <p:nvPr/>
            </p:nvSpPr>
            <p:spPr bwMode="auto">
              <a:xfrm flipV="1">
                <a:off x="7055479"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8" name="Freeform 43"/>
              <p:cNvSpPr>
                <a:spLocks/>
              </p:cNvSpPr>
              <p:nvPr/>
            </p:nvSpPr>
            <p:spPr bwMode="auto">
              <a:xfrm>
                <a:off x="460595" y="4225693"/>
                <a:ext cx="1622834" cy="0"/>
              </a:xfrm>
              <a:custGeom>
                <a:avLst/>
                <a:gdLst>
                  <a:gd name="T0" fmla="*/ 0 w 956"/>
                  <a:gd name="T1" fmla="*/ 482 w 956"/>
                  <a:gd name="T2" fmla="*/ 956 w 956"/>
                </a:gdLst>
                <a:ahLst/>
                <a:cxnLst>
                  <a:cxn ang="0">
                    <a:pos x="T0" y="0"/>
                  </a:cxn>
                  <a:cxn ang="0">
                    <a:pos x="T1" y="0"/>
                  </a:cxn>
                  <a:cxn ang="0">
                    <a:pos x="T2" y="0"/>
                  </a:cxn>
                </a:cxnLst>
                <a:rect l="0" t="0" r="r" b="b"/>
                <a:pathLst>
                  <a:path w="956">
                    <a:moveTo>
                      <a:pt x="0" y="0"/>
                    </a:moveTo>
                    <a:lnTo>
                      <a:pt x="482" y="0"/>
                    </a:lnTo>
                    <a:lnTo>
                      <a:pt x="956" y="0"/>
                    </a:lnTo>
                  </a:path>
                </a:pathLst>
              </a:custGeom>
              <a:noFill/>
              <a:ln w="7">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9" name="Line 44"/>
              <p:cNvSpPr>
                <a:spLocks noChangeShapeType="1"/>
              </p:cNvSpPr>
              <p:nvPr/>
            </p:nvSpPr>
            <p:spPr bwMode="auto">
              <a:xfrm flipV="1">
                <a:off x="1278802"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0" name="Line 45"/>
              <p:cNvSpPr>
                <a:spLocks noChangeShapeType="1"/>
              </p:cNvSpPr>
              <p:nvPr/>
            </p:nvSpPr>
            <p:spPr bwMode="auto">
              <a:xfrm>
                <a:off x="2083429" y="4225693"/>
                <a:ext cx="760491"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1" name="Line 46"/>
              <p:cNvSpPr>
                <a:spLocks noChangeShapeType="1"/>
              </p:cNvSpPr>
              <p:nvPr/>
            </p:nvSpPr>
            <p:spPr bwMode="auto">
              <a:xfrm flipV="1">
                <a:off x="2083429"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2" name="Line 47"/>
              <p:cNvSpPr>
                <a:spLocks noChangeShapeType="1"/>
              </p:cNvSpPr>
              <p:nvPr/>
            </p:nvSpPr>
            <p:spPr bwMode="auto">
              <a:xfrm>
                <a:off x="2843920" y="4225693"/>
                <a:ext cx="850460"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3" name="Line 48"/>
              <p:cNvSpPr>
                <a:spLocks noChangeShapeType="1"/>
              </p:cNvSpPr>
              <p:nvPr/>
            </p:nvSpPr>
            <p:spPr bwMode="auto">
              <a:xfrm flipV="1">
                <a:off x="2843920"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4" name="Line 49"/>
              <p:cNvSpPr>
                <a:spLocks noChangeShapeType="1"/>
              </p:cNvSpPr>
              <p:nvPr/>
            </p:nvSpPr>
            <p:spPr bwMode="auto">
              <a:xfrm>
                <a:off x="3694380" y="4225693"/>
                <a:ext cx="1052465"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5" name="Line 50"/>
              <p:cNvSpPr>
                <a:spLocks noChangeShapeType="1"/>
              </p:cNvSpPr>
              <p:nvPr/>
            </p:nvSpPr>
            <p:spPr bwMode="auto">
              <a:xfrm flipV="1">
                <a:off x="3694380"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6" name="Line 51"/>
              <p:cNvSpPr>
                <a:spLocks noChangeShapeType="1"/>
              </p:cNvSpPr>
              <p:nvPr/>
            </p:nvSpPr>
            <p:spPr bwMode="auto">
              <a:xfrm>
                <a:off x="4746846" y="4225693"/>
                <a:ext cx="1127156"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7" name="Line 52"/>
              <p:cNvSpPr>
                <a:spLocks noChangeShapeType="1"/>
              </p:cNvSpPr>
              <p:nvPr/>
            </p:nvSpPr>
            <p:spPr bwMode="auto">
              <a:xfrm flipV="1">
                <a:off x="4746846"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8" name="Line 53"/>
              <p:cNvSpPr>
                <a:spLocks noChangeShapeType="1"/>
              </p:cNvSpPr>
              <p:nvPr/>
            </p:nvSpPr>
            <p:spPr bwMode="auto">
              <a:xfrm>
                <a:off x="5874002" y="4225693"/>
                <a:ext cx="1181477"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9" name="Line 54"/>
              <p:cNvSpPr>
                <a:spLocks noChangeShapeType="1"/>
              </p:cNvSpPr>
              <p:nvPr/>
            </p:nvSpPr>
            <p:spPr bwMode="auto">
              <a:xfrm flipV="1">
                <a:off x="5874002"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0" name="Line 55"/>
              <p:cNvSpPr>
                <a:spLocks noChangeShapeType="1"/>
              </p:cNvSpPr>
              <p:nvPr/>
            </p:nvSpPr>
            <p:spPr bwMode="auto">
              <a:xfrm>
                <a:off x="7055479" y="4225693"/>
                <a:ext cx="1320674"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1" name="Line 56"/>
              <p:cNvSpPr>
                <a:spLocks noChangeShapeType="1"/>
              </p:cNvSpPr>
              <p:nvPr/>
            </p:nvSpPr>
            <p:spPr bwMode="auto">
              <a:xfrm flipV="1">
                <a:off x="7055479" y="4231754"/>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2" name="Freeform 57"/>
              <p:cNvSpPr>
                <a:spLocks/>
              </p:cNvSpPr>
              <p:nvPr/>
            </p:nvSpPr>
            <p:spPr bwMode="auto">
              <a:xfrm>
                <a:off x="460595" y="4962639"/>
                <a:ext cx="1622834" cy="0"/>
              </a:xfrm>
              <a:custGeom>
                <a:avLst/>
                <a:gdLst>
                  <a:gd name="T0" fmla="*/ 0 w 956"/>
                  <a:gd name="T1" fmla="*/ 482 w 956"/>
                  <a:gd name="T2" fmla="*/ 956 w 956"/>
                </a:gdLst>
                <a:ahLst/>
                <a:cxnLst>
                  <a:cxn ang="0">
                    <a:pos x="T0" y="0"/>
                  </a:cxn>
                  <a:cxn ang="0">
                    <a:pos x="T1" y="0"/>
                  </a:cxn>
                  <a:cxn ang="0">
                    <a:pos x="T2" y="0"/>
                  </a:cxn>
                </a:cxnLst>
                <a:rect l="0" t="0" r="r" b="b"/>
                <a:pathLst>
                  <a:path w="956">
                    <a:moveTo>
                      <a:pt x="0" y="0"/>
                    </a:moveTo>
                    <a:lnTo>
                      <a:pt x="482" y="0"/>
                    </a:lnTo>
                    <a:lnTo>
                      <a:pt x="956" y="0"/>
                    </a:lnTo>
                  </a:path>
                </a:pathLst>
              </a:custGeom>
              <a:noFill/>
              <a:ln w="7">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3" name="Line 58"/>
              <p:cNvSpPr>
                <a:spLocks noChangeShapeType="1"/>
              </p:cNvSpPr>
              <p:nvPr/>
            </p:nvSpPr>
            <p:spPr bwMode="auto">
              <a:xfrm flipV="1">
                <a:off x="1278802"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4" name="Line 59"/>
              <p:cNvSpPr>
                <a:spLocks noChangeShapeType="1"/>
              </p:cNvSpPr>
              <p:nvPr/>
            </p:nvSpPr>
            <p:spPr bwMode="auto">
              <a:xfrm>
                <a:off x="2083429" y="4962639"/>
                <a:ext cx="760491"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5" name="Line 60"/>
              <p:cNvSpPr>
                <a:spLocks noChangeShapeType="1"/>
              </p:cNvSpPr>
              <p:nvPr/>
            </p:nvSpPr>
            <p:spPr bwMode="auto">
              <a:xfrm flipV="1">
                <a:off x="2083429"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6" name="Line 61"/>
              <p:cNvSpPr>
                <a:spLocks noChangeShapeType="1"/>
              </p:cNvSpPr>
              <p:nvPr/>
            </p:nvSpPr>
            <p:spPr bwMode="auto">
              <a:xfrm>
                <a:off x="2843920" y="4962639"/>
                <a:ext cx="850460"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7" name="Line 62"/>
              <p:cNvSpPr>
                <a:spLocks noChangeShapeType="1"/>
              </p:cNvSpPr>
              <p:nvPr/>
            </p:nvSpPr>
            <p:spPr bwMode="auto">
              <a:xfrm flipV="1">
                <a:off x="2843920"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8" name="Line 63"/>
              <p:cNvSpPr>
                <a:spLocks noChangeShapeType="1"/>
              </p:cNvSpPr>
              <p:nvPr/>
            </p:nvSpPr>
            <p:spPr bwMode="auto">
              <a:xfrm>
                <a:off x="3694380" y="4962639"/>
                <a:ext cx="1052465"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9" name="Line 64"/>
              <p:cNvSpPr>
                <a:spLocks noChangeShapeType="1"/>
              </p:cNvSpPr>
              <p:nvPr/>
            </p:nvSpPr>
            <p:spPr bwMode="auto">
              <a:xfrm flipV="1">
                <a:off x="3694380"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0" name="Line 65"/>
              <p:cNvSpPr>
                <a:spLocks noChangeShapeType="1"/>
              </p:cNvSpPr>
              <p:nvPr/>
            </p:nvSpPr>
            <p:spPr bwMode="auto">
              <a:xfrm>
                <a:off x="4746846" y="4962639"/>
                <a:ext cx="1127156"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1" name="Line 66"/>
              <p:cNvSpPr>
                <a:spLocks noChangeShapeType="1"/>
              </p:cNvSpPr>
              <p:nvPr/>
            </p:nvSpPr>
            <p:spPr bwMode="auto">
              <a:xfrm flipV="1">
                <a:off x="4746846"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2" name="Line 67"/>
              <p:cNvSpPr>
                <a:spLocks noChangeShapeType="1"/>
              </p:cNvSpPr>
              <p:nvPr/>
            </p:nvSpPr>
            <p:spPr bwMode="auto">
              <a:xfrm>
                <a:off x="5874002" y="4962639"/>
                <a:ext cx="1181477"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3" name="Line 68"/>
              <p:cNvSpPr>
                <a:spLocks noChangeShapeType="1"/>
              </p:cNvSpPr>
              <p:nvPr/>
            </p:nvSpPr>
            <p:spPr bwMode="auto">
              <a:xfrm flipV="1">
                <a:off x="5874002"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4" name="Line 69"/>
              <p:cNvSpPr>
                <a:spLocks noChangeShapeType="1"/>
              </p:cNvSpPr>
              <p:nvPr/>
            </p:nvSpPr>
            <p:spPr bwMode="auto">
              <a:xfrm>
                <a:off x="7055479" y="4962639"/>
                <a:ext cx="1320674"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5" name="Line 70"/>
              <p:cNvSpPr>
                <a:spLocks noChangeShapeType="1"/>
              </p:cNvSpPr>
              <p:nvPr/>
            </p:nvSpPr>
            <p:spPr bwMode="auto">
              <a:xfrm flipV="1">
                <a:off x="7055479" y="4968700"/>
                <a:ext cx="0" cy="727249"/>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6" name="Freeform 71"/>
              <p:cNvSpPr>
                <a:spLocks/>
              </p:cNvSpPr>
              <p:nvPr/>
            </p:nvSpPr>
            <p:spPr bwMode="auto">
              <a:xfrm>
                <a:off x="460595" y="5699584"/>
                <a:ext cx="1622834" cy="0"/>
              </a:xfrm>
              <a:custGeom>
                <a:avLst/>
                <a:gdLst>
                  <a:gd name="T0" fmla="*/ 0 w 956"/>
                  <a:gd name="T1" fmla="*/ 482 w 956"/>
                  <a:gd name="T2" fmla="*/ 956 w 956"/>
                </a:gdLst>
                <a:ahLst/>
                <a:cxnLst>
                  <a:cxn ang="0">
                    <a:pos x="T0" y="0"/>
                  </a:cxn>
                  <a:cxn ang="0">
                    <a:pos x="T1" y="0"/>
                  </a:cxn>
                  <a:cxn ang="0">
                    <a:pos x="T2" y="0"/>
                  </a:cxn>
                </a:cxnLst>
                <a:rect l="0" t="0" r="r" b="b"/>
                <a:pathLst>
                  <a:path w="956">
                    <a:moveTo>
                      <a:pt x="0" y="0"/>
                    </a:moveTo>
                    <a:lnTo>
                      <a:pt x="482" y="0"/>
                    </a:lnTo>
                    <a:lnTo>
                      <a:pt x="956" y="0"/>
                    </a:lnTo>
                  </a:path>
                </a:pathLst>
              </a:custGeom>
              <a:noFill/>
              <a:ln w="7">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7" name="Line 72"/>
              <p:cNvSpPr>
                <a:spLocks noChangeShapeType="1"/>
              </p:cNvSpPr>
              <p:nvPr/>
            </p:nvSpPr>
            <p:spPr bwMode="auto">
              <a:xfrm flipV="1">
                <a:off x="1278802"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8" name="Line 73"/>
              <p:cNvSpPr>
                <a:spLocks noChangeShapeType="1"/>
              </p:cNvSpPr>
              <p:nvPr/>
            </p:nvSpPr>
            <p:spPr bwMode="auto">
              <a:xfrm>
                <a:off x="2083429" y="5699584"/>
                <a:ext cx="760491"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9" name="Line 74"/>
              <p:cNvSpPr>
                <a:spLocks noChangeShapeType="1"/>
              </p:cNvSpPr>
              <p:nvPr/>
            </p:nvSpPr>
            <p:spPr bwMode="auto">
              <a:xfrm flipV="1">
                <a:off x="2083429"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0" name="Line 75"/>
              <p:cNvSpPr>
                <a:spLocks noChangeShapeType="1"/>
              </p:cNvSpPr>
              <p:nvPr/>
            </p:nvSpPr>
            <p:spPr bwMode="auto">
              <a:xfrm>
                <a:off x="2843920" y="5699584"/>
                <a:ext cx="850460"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1" name="Line 76"/>
              <p:cNvSpPr>
                <a:spLocks noChangeShapeType="1"/>
              </p:cNvSpPr>
              <p:nvPr/>
            </p:nvSpPr>
            <p:spPr bwMode="auto">
              <a:xfrm flipV="1">
                <a:off x="2843920"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2" name="Line 77"/>
              <p:cNvSpPr>
                <a:spLocks noChangeShapeType="1"/>
              </p:cNvSpPr>
              <p:nvPr/>
            </p:nvSpPr>
            <p:spPr bwMode="auto">
              <a:xfrm>
                <a:off x="3694380" y="5699584"/>
                <a:ext cx="1052465"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3" name="Line 78"/>
              <p:cNvSpPr>
                <a:spLocks noChangeShapeType="1"/>
              </p:cNvSpPr>
              <p:nvPr/>
            </p:nvSpPr>
            <p:spPr bwMode="auto">
              <a:xfrm flipV="1">
                <a:off x="3694380"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 name="Line 79"/>
              <p:cNvSpPr>
                <a:spLocks noChangeShapeType="1"/>
              </p:cNvSpPr>
              <p:nvPr/>
            </p:nvSpPr>
            <p:spPr bwMode="auto">
              <a:xfrm>
                <a:off x="4746846" y="5699584"/>
                <a:ext cx="1127156"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 name="Line 80"/>
              <p:cNvSpPr>
                <a:spLocks noChangeShapeType="1"/>
              </p:cNvSpPr>
              <p:nvPr/>
            </p:nvSpPr>
            <p:spPr bwMode="auto">
              <a:xfrm flipV="1">
                <a:off x="4746846"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6" name="Line 81"/>
              <p:cNvSpPr>
                <a:spLocks noChangeShapeType="1"/>
              </p:cNvSpPr>
              <p:nvPr/>
            </p:nvSpPr>
            <p:spPr bwMode="auto">
              <a:xfrm>
                <a:off x="5874002" y="5699584"/>
                <a:ext cx="1181477"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7" name="Line 82"/>
              <p:cNvSpPr>
                <a:spLocks noChangeShapeType="1"/>
              </p:cNvSpPr>
              <p:nvPr/>
            </p:nvSpPr>
            <p:spPr bwMode="auto">
              <a:xfrm flipV="1">
                <a:off x="5874002"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8" name="Line 83"/>
              <p:cNvSpPr>
                <a:spLocks noChangeShapeType="1"/>
              </p:cNvSpPr>
              <p:nvPr/>
            </p:nvSpPr>
            <p:spPr bwMode="auto">
              <a:xfrm>
                <a:off x="7055479" y="5699584"/>
                <a:ext cx="1320674" cy="0"/>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9" name="Line 84"/>
              <p:cNvSpPr>
                <a:spLocks noChangeShapeType="1"/>
              </p:cNvSpPr>
              <p:nvPr/>
            </p:nvSpPr>
            <p:spPr bwMode="auto">
              <a:xfrm flipV="1">
                <a:off x="7055479" y="5705645"/>
                <a:ext cx="0" cy="730885"/>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0" name="Rectangle 112"/>
              <p:cNvSpPr>
                <a:spLocks noChangeArrowheads="1"/>
              </p:cNvSpPr>
              <p:nvPr/>
            </p:nvSpPr>
            <p:spPr bwMode="auto">
              <a:xfrm>
                <a:off x="733897" y="3331177"/>
                <a:ext cx="34576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Year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1" name="Rectangle 118"/>
              <p:cNvSpPr>
                <a:spLocks noChangeArrowheads="1"/>
              </p:cNvSpPr>
              <p:nvPr/>
            </p:nvSpPr>
            <p:spPr bwMode="auto">
              <a:xfrm>
                <a:off x="1489295" y="3279058"/>
                <a:ext cx="41138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Pizza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2" name="Rectangle 127"/>
              <p:cNvSpPr>
                <a:spLocks noChangeArrowheads="1"/>
              </p:cNvSpPr>
              <p:nvPr/>
            </p:nvSpPr>
            <p:spPr bwMode="auto">
              <a:xfrm>
                <a:off x="1434974" y="3408751"/>
                <a:ext cx="65478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3" name="Rectangle 135"/>
              <p:cNvSpPr>
                <a:spLocks noChangeArrowheads="1"/>
              </p:cNvSpPr>
              <p:nvPr/>
            </p:nvSpPr>
            <p:spPr bwMode="auto">
              <a:xfrm>
                <a:off x="2168305" y="3266937"/>
                <a:ext cx="6496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Price of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4" name="Rectangle 136"/>
              <p:cNvSpPr>
                <a:spLocks noChangeArrowheads="1"/>
              </p:cNvSpPr>
              <p:nvPr/>
            </p:nvSpPr>
            <p:spPr bwMode="auto">
              <a:xfrm>
                <a:off x="2168305" y="3396630"/>
                <a:ext cx="65821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Pizza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5" name="Rectangle 146"/>
              <p:cNvSpPr>
                <a:spLocks noChangeArrowheads="1"/>
              </p:cNvSpPr>
              <p:nvPr/>
            </p:nvSpPr>
            <p:spPr bwMode="auto">
              <a:xfrm>
                <a:off x="2901636" y="3266937"/>
                <a:ext cx="75077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Spaghetti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6" name="Rectangle 147"/>
              <p:cNvSpPr>
                <a:spLocks noChangeArrowheads="1"/>
              </p:cNvSpPr>
              <p:nvPr/>
            </p:nvSpPr>
            <p:spPr bwMode="auto">
              <a:xfrm>
                <a:off x="2980179" y="3420871"/>
                <a:ext cx="65478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7" name="Rectangle 154"/>
              <p:cNvSpPr>
                <a:spLocks noChangeArrowheads="1"/>
              </p:cNvSpPr>
              <p:nvPr/>
            </p:nvSpPr>
            <p:spPr bwMode="auto">
              <a:xfrm>
                <a:off x="3982959" y="3266937"/>
                <a:ext cx="6496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Price of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8" name="Rectangle 155"/>
              <p:cNvSpPr>
                <a:spLocks noChangeArrowheads="1"/>
              </p:cNvSpPr>
              <p:nvPr/>
            </p:nvSpPr>
            <p:spPr bwMode="auto">
              <a:xfrm>
                <a:off x="3716447" y="3396630"/>
                <a:ext cx="99760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Spaghetti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9" name="Rectangle 165"/>
              <p:cNvSpPr>
                <a:spLocks noChangeArrowheads="1"/>
              </p:cNvSpPr>
              <p:nvPr/>
            </p:nvSpPr>
            <p:spPr bwMode="auto">
              <a:xfrm>
                <a:off x="5052400" y="3213606"/>
                <a:ext cx="6496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Nominal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0" name="Rectangle 166"/>
              <p:cNvSpPr>
                <a:spLocks noChangeArrowheads="1"/>
              </p:cNvSpPr>
              <p:nvPr/>
            </p:nvSpPr>
            <p:spPr bwMode="auto">
              <a:xfrm>
                <a:off x="5176319" y="3343298"/>
                <a:ext cx="35653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GDP</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1" name="Rectangle 186"/>
              <p:cNvSpPr>
                <a:spLocks noChangeArrowheads="1"/>
              </p:cNvSpPr>
              <p:nvPr/>
            </p:nvSpPr>
            <p:spPr bwMode="auto">
              <a:xfrm>
                <a:off x="6179556" y="3213606"/>
                <a:ext cx="749063"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Real GDP</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2" name="Rectangle 187"/>
              <p:cNvSpPr>
                <a:spLocks noChangeArrowheads="1"/>
              </p:cNvSpPr>
              <p:nvPr/>
            </p:nvSpPr>
            <p:spPr bwMode="auto">
              <a:xfrm>
                <a:off x="5916440" y="3343298"/>
                <a:ext cx="108674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in 2010 prices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3" name="Rectangle 200"/>
              <p:cNvSpPr>
                <a:spLocks noChangeArrowheads="1"/>
              </p:cNvSpPr>
              <p:nvPr/>
            </p:nvSpPr>
            <p:spPr bwMode="auto">
              <a:xfrm>
                <a:off x="5997921" y="3474203"/>
                <a:ext cx="97532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 of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4" name="Rectangle 216"/>
              <p:cNvSpPr>
                <a:spLocks noChangeArrowheads="1"/>
              </p:cNvSpPr>
              <p:nvPr/>
            </p:nvSpPr>
            <p:spPr bwMode="auto">
              <a:xfrm>
                <a:off x="7174306" y="3331177"/>
                <a:ext cx="141488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What’s happening</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5" name="Rectangle 220"/>
              <p:cNvSpPr>
                <a:spLocks noChangeArrowheads="1"/>
              </p:cNvSpPr>
              <p:nvPr/>
            </p:nvSpPr>
            <p:spPr bwMode="auto">
              <a:xfrm>
                <a:off x="737292" y="3801465"/>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2015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6" name="Rectangle 221"/>
              <p:cNvSpPr>
                <a:spLocks noChangeArrowheads="1"/>
              </p:cNvSpPr>
              <p:nvPr/>
            </p:nvSpPr>
            <p:spPr bwMode="auto">
              <a:xfrm>
                <a:off x="565114" y="3931158"/>
                <a:ext cx="82962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(base year)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7" name="Rectangle 223"/>
              <p:cNvSpPr>
                <a:spLocks noChangeArrowheads="1"/>
              </p:cNvSpPr>
              <p:nvPr/>
            </p:nvSpPr>
            <p:spPr bwMode="auto">
              <a:xfrm>
                <a:off x="3198703" y="3865706"/>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8" name="Rectangle 225"/>
              <p:cNvSpPr>
                <a:spLocks noChangeArrowheads="1"/>
              </p:cNvSpPr>
              <p:nvPr/>
            </p:nvSpPr>
            <p:spPr bwMode="auto">
              <a:xfrm>
                <a:off x="2397471" y="3865706"/>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89" name="Rectangle 226"/>
              <p:cNvSpPr>
                <a:spLocks noChangeArrowheads="1"/>
              </p:cNvSpPr>
              <p:nvPr/>
            </p:nvSpPr>
            <p:spPr bwMode="auto">
              <a:xfrm>
                <a:off x="1645467" y="3865706"/>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0" name="Rectangle 227"/>
              <p:cNvSpPr>
                <a:spLocks noChangeArrowheads="1"/>
              </p:cNvSpPr>
              <p:nvPr/>
            </p:nvSpPr>
            <p:spPr bwMode="auto">
              <a:xfrm>
                <a:off x="4184964" y="3865706"/>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nvGrpSpPr>
              <p:cNvPr id="91" name="Group 90"/>
              <p:cNvGrpSpPr/>
              <p:nvPr/>
            </p:nvGrpSpPr>
            <p:grpSpPr>
              <a:xfrm>
                <a:off x="7150541" y="3671773"/>
                <a:ext cx="1400901" cy="530073"/>
                <a:chOff x="7250113" y="2017713"/>
                <a:chExt cx="1310102" cy="694253"/>
              </a:xfrm>
            </p:grpSpPr>
            <p:sp>
              <p:nvSpPr>
                <p:cNvPr id="226" name="Rectangle 228"/>
                <p:cNvSpPr>
                  <a:spLocks noChangeArrowheads="1"/>
                </p:cNvSpPr>
                <p:nvPr/>
              </p:nvSpPr>
              <p:spPr bwMode="auto">
                <a:xfrm>
                  <a:off x="8202613" y="2017713"/>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7" name="Rectangle 229"/>
                <p:cNvSpPr>
                  <a:spLocks noChangeArrowheads="1"/>
                </p:cNvSpPr>
                <p:nvPr/>
              </p:nvSpPr>
              <p:spPr bwMode="auto">
                <a:xfrm>
                  <a:off x="8167688" y="2017713"/>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8" name="Rectangle 230"/>
                <p:cNvSpPr>
                  <a:spLocks noChangeArrowheads="1"/>
                </p:cNvSpPr>
                <p:nvPr/>
              </p:nvSpPr>
              <p:spPr bwMode="auto">
                <a:xfrm>
                  <a:off x="8099425"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9" name="Rectangle 231"/>
                <p:cNvSpPr>
                  <a:spLocks noChangeArrowheads="1"/>
                </p:cNvSpPr>
                <p:nvPr/>
              </p:nvSpPr>
              <p:spPr bwMode="auto">
                <a:xfrm>
                  <a:off x="8029575"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0" name="Rectangle 232"/>
                <p:cNvSpPr>
                  <a:spLocks noChangeArrowheads="1"/>
                </p:cNvSpPr>
                <p:nvPr/>
              </p:nvSpPr>
              <p:spPr bwMode="auto">
                <a:xfrm>
                  <a:off x="7967663" y="2017713"/>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y</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1" name="Rectangle 233"/>
                <p:cNvSpPr>
                  <a:spLocks noChangeArrowheads="1"/>
                </p:cNvSpPr>
                <p:nvPr/>
              </p:nvSpPr>
              <p:spPr bwMode="auto">
                <a:xfrm>
                  <a:off x="7867650"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2" name="Rectangle 234"/>
                <p:cNvSpPr>
                  <a:spLocks noChangeArrowheads="1"/>
                </p:cNvSpPr>
                <p:nvPr/>
              </p:nvSpPr>
              <p:spPr bwMode="auto">
                <a:xfrm>
                  <a:off x="7805738" y="2017713"/>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3" name="Rectangle 235"/>
                <p:cNvSpPr>
                  <a:spLocks noChangeArrowheads="1"/>
                </p:cNvSpPr>
                <p:nvPr/>
              </p:nvSpPr>
              <p:spPr bwMode="auto">
                <a:xfrm>
                  <a:off x="7735888"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4" name="Rectangle 236"/>
                <p:cNvSpPr>
                  <a:spLocks noChangeArrowheads="1"/>
                </p:cNvSpPr>
                <p:nvPr/>
              </p:nvSpPr>
              <p:spPr bwMode="auto">
                <a:xfrm>
                  <a:off x="7666038"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b</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5" name="Rectangle 237"/>
                <p:cNvSpPr>
                  <a:spLocks noChangeArrowheads="1"/>
                </p:cNvSpPr>
                <p:nvPr/>
              </p:nvSpPr>
              <p:spPr bwMode="auto">
                <a:xfrm>
                  <a:off x="7566025"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6" name="Rectangle 238"/>
                <p:cNvSpPr>
                  <a:spLocks noChangeArrowheads="1"/>
                </p:cNvSpPr>
                <p:nvPr/>
              </p:nvSpPr>
              <p:spPr bwMode="auto">
                <a:xfrm>
                  <a:off x="7496175"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h</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7" name="Rectangle 239"/>
                <p:cNvSpPr>
                  <a:spLocks noChangeArrowheads="1"/>
                </p:cNvSpPr>
                <p:nvPr/>
              </p:nvSpPr>
              <p:spPr bwMode="auto">
                <a:xfrm>
                  <a:off x="7458075" y="2017713"/>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8" name="Rectangle 240"/>
                <p:cNvSpPr>
                  <a:spLocks noChangeArrowheads="1"/>
                </p:cNvSpPr>
                <p:nvPr/>
              </p:nvSpPr>
              <p:spPr bwMode="auto">
                <a:xfrm>
                  <a:off x="7358063" y="20177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39" name="Rectangle 241"/>
                <p:cNvSpPr>
                  <a:spLocks noChangeArrowheads="1"/>
                </p:cNvSpPr>
                <p:nvPr/>
              </p:nvSpPr>
              <p:spPr bwMode="auto">
                <a:xfrm>
                  <a:off x="7318375" y="2017713"/>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40" name="Rectangle 242"/>
                <p:cNvSpPr>
                  <a:spLocks noChangeArrowheads="1"/>
                </p:cNvSpPr>
                <p:nvPr/>
              </p:nvSpPr>
              <p:spPr bwMode="auto">
                <a:xfrm>
                  <a:off x="7296150" y="2187575"/>
                  <a:ext cx="12075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nominal GDP and</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41" name="Rectangle 243"/>
                <p:cNvSpPr>
                  <a:spLocks noChangeArrowheads="1"/>
                </p:cNvSpPr>
                <p:nvPr/>
              </p:nvSpPr>
              <p:spPr bwMode="auto">
                <a:xfrm>
                  <a:off x="7250113" y="2357438"/>
                  <a:ext cx="1310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real GDP are equal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42" name="Rectangle 244"/>
                <p:cNvSpPr>
                  <a:spLocks noChangeArrowheads="1"/>
                </p:cNvSpPr>
                <p:nvPr/>
              </p:nvSpPr>
              <p:spPr bwMode="auto">
                <a:xfrm>
                  <a:off x="7419975" y="2527300"/>
                  <a:ext cx="8608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by definition.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sp>
            <p:nvSpPr>
              <p:cNvPr id="92" name="Rectangle 246"/>
              <p:cNvSpPr>
                <a:spLocks noChangeArrowheads="1"/>
              </p:cNvSpPr>
              <p:nvPr/>
            </p:nvSpPr>
            <p:spPr bwMode="auto">
              <a:xfrm>
                <a:off x="3198703" y="4538410"/>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3" name="Rectangle 248"/>
              <p:cNvSpPr>
                <a:spLocks noChangeArrowheads="1"/>
              </p:cNvSpPr>
              <p:nvPr/>
            </p:nvSpPr>
            <p:spPr bwMode="auto">
              <a:xfrm>
                <a:off x="2397471" y="4538410"/>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4" name="Rectangle 249"/>
              <p:cNvSpPr>
                <a:spLocks noChangeArrowheads="1"/>
              </p:cNvSpPr>
              <p:nvPr/>
            </p:nvSpPr>
            <p:spPr bwMode="auto">
              <a:xfrm>
                <a:off x="1645467" y="4538410"/>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5" name="Rectangle 253"/>
              <p:cNvSpPr>
                <a:spLocks noChangeArrowheads="1"/>
              </p:cNvSpPr>
              <p:nvPr/>
            </p:nvSpPr>
            <p:spPr bwMode="auto">
              <a:xfrm>
                <a:off x="737292" y="453841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2016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6" name="Rectangle 254"/>
              <p:cNvSpPr>
                <a:spLocks noChangeArrowheads="1"/>
              </p:cNvSpPr>
              <p:nvPr/>
            </p:nvSpPr>
            <p:spPr bwMode="auto">
              <a:xfrm>
                <a:off x="4184964" y="4538410"/>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nvGrpSpPr>
              <p:cNvPr id="97" name="Group 96"/>
              <p:cNvGrpSpPr/>
              <p:nvPr/>
            </p:nvGrpSpPr>
            <p:grpSpPr>
              <a:xfrm>
                <a:off x="7121682" y="4279025"/>
                <a:ext cx="1484893" cy="659766"/>
                <a:chOff x="7223125" y="2813050"/>
                <a:chExt cx="1388650" cy="864116"/>
              </a:xfrm>
            </p:grpSpPr>
            <p:sp>
              <p:nvSpPr>
                <p:cNvPr id="207" name="Rectangle 255"/>
                <p:cNvSpPr>
                  <a:spLocks noChangeArrowheads="1"/>
                </p:cNvSpPr>
                <p:nvPr/>
              </p:nvSpPr>
              <p:spPr bwMode="auto">
                <a:xfrm>
                  <a:off x="8223250" y="28130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8" name="Rectangle 256"/>
                <p:cNvSpPr>
                  <a:spLocks noChangeArrowheads="1"/>
                </p:cNvSpPr>
                <p:nvPr/>
              </p:nvSpPr>
              <p:spPr bwMode="auto">
                <a:xfrm>
                  <a:off x="8153400"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9" name="Rectangle 257"/>
                <p:cNvSpPr>
                  <a:spLocks noChangeArrowheads="1"/>
                </p:cNvSpPr>
                <p:nvPr/>
              </p:nvSpPr>
              <p:spPr bwMode="auto">
                <a:xfrm>
                  <a:off x="8094663" y="28130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0" name="Rectangle 258"/>
                <p:cNvSpPr>
                  <a:spLocks noChangeArrowheads="1"/>
                </p:cNvSpPr>
                <p:nvPr/>
              </p:nvSpPr>
              <p:spPr bwMode="auto">
                <a:xfrm>
                  <a:off x="8064500" y="2813050"/>
                  <a:ext cx="32980" cy="2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1" name="Rectangle 259"/>
                <p:cNvSpPr>
                  <a:spLocks noChangeArrowheads="1"/>
                </p:cNvSpPr>
                <p:nvPr/>
              </p:nvSpPr>
              <p:spPr bwMode="auto">
                <a:xfrm>
                  <a:off x="8018463" y="2813050"/>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2" name="Rectangle 260"/>
                <p:cNvSpPr>
                  <a:spLocks noChangeArrowheads="1"/>
                </p:cNvSpPr>
                <p:nvPr/>
              </p:nvSpPr>
              <p:spPr bwMode="auto">
                <a:xfrm>
                  <a:off x="7948613" y="2813050"/>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3" name="Rectangle 261"/>
                <p:cNvSpPr>
                  <a:spLocks noChangeArrowheads="1"/>
                </p:cNvSpPr>
                <p:nvPr/>
              </p:nvSpPr>
              <p:spPr bwMode="auto">
                <a:xfrm>
                  <a:off x="7878763"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u</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4" name="Rectangle 262"/>
                <p:cNvSpPr>
                  <a:spLocks noChangeArrowheads="1"/>
                </p:cNvSpPr>
                <p:nvPr/>
              </p:nvSpPr>
              <p:spPr bwMode="auto">
                <a:xfrm>
                  <a:off x="7808913"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p</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5" name="Rectangle 263"/>
                <p:cNvSpPr>
                  <a:spLocks noChangeArrowheads="1"/>
                </p:cNvSpPr>
                <p:nvPr/>
              </p:nvSpPr>
              <p:spPr bwMode="auto">
                <a:xfrm>
                  <a:off x="7770813" y="2813050"/>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6" name="Rectangle 264"/>
                <p:cNvSpPr>
                  <a:spLocks noChangeArrowheads="1"/>
                </p:cNvSpPr>
                <p:nvPr/>
              </p:nvSpPr>
              <p:spPr bwMode="auto">
                <a:xfrm>
                  <a:off x="7700963"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u</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7" name="Rectangle 265"/>
                <p:cNvSpPr>
                  <a:spLocks noChangeArrowheads="1"/>
                </p:cNvSpPr>
                <p:nvPr/>
              </p:nvSpPr>
              <p:spPr bwMode="auto">
                <a:xfrm>
                  <a:off x="7631113"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o</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8" name="Rectangle 266"/>
                <p:cNvSpPr>
                  <a:spLocks noChangeArrowheads="1"/>
                </p:cNvSpPr>
                <p:nvPr/>
              </p:nvSpPr>
              <p:spPr bwMode="auto">
                <a:xfrm>
                  <a:off x="7531100"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19" name="Rectangle 267"/>
                <p:cNvSpPr>
                  <a:spLocks noChangeArrowheads="1"/>
                </p:cNvSpPr>
                <p:nvPr/>
              </p:nvSpPr>
              <p:spPr bwMode="auto">
                <a:xfrm>
                  <a:off x="7461250"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0" name="Rectangle 268"/>
                <p:cNvSpPr>
                  <a:spLocks noChangeArrowheads="1"/>
                </p:cNvSpPr>
                <p:nvPr/>
              </p:nvSpPr>
              <p:spPr bwMode="auto">
                <a:xfrm>
                  <a:off x="7392988" y="28130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h</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1" name="Rectangle 269"/>
                <p:cNvSpPr>
                  <a:spLocks noChangeArrowheads="1"/>
                </p:cNvSpPr>
                <p:nvPr/>
              </p:nvSpPr>
              <p:spPr bwMode="auto">
                <a:xfrm>
                  <a:off x="7269163" y="2813050"/>
                  <a:ext cx="1458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W</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2" name="Rectangle 270"/>
                <p:cNvSpPr>
                  <a:spLocks noChangeArrowheads="1"/>
                </p:cNvSpPr>
                <p:nvPr/>
              </p:nvSpPr>
              <p:spPr bwMode="auto">
                <a:xfrm>
                  <a:off x="7353300" y="2982913"/>
                  <a:ext cx="10323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and prices stay</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3" name="Rectangle 271"/>
                <p:cNvSpPr>
                  <a:spLocks noChangeArrowheads="1"/>
                </p:cNvSpPr>
                <p:nvPr/>
              </p:nvSpPr>
              <p:spPr bwMode="auto">
                <a:xfrm>
                  <a:off x="7283450" y="3152775"/>
                  <a:ext cx="12022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constant, nominal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4" name="Rectangle 272"/>
                <p:cNvSpPr>
                  <a:spLocks noChangeArrowheads="1"/>
                </p:cNvSpPr>
                <p:nvPr/>
              </p:nvSpPr>
              <p:spPr bwMode="auto">
                <a:xfrm>
                  <a:off x="7223125" y="3322638"/>
                  <a:ext cx="1388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and real GDP rise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25" name="Rectangle 273"/>
                <p:cNvSpPr>
                  <a:spLocks noChangeArrowheads="1"/>
                </p:cNvSpPr>
                <p:nvPr/>
              </p:nvSpPr>
              <p:spPr bwMode="auto">
                <a:xfrm>
                  <a:off x="7380288" y="3492500"/>
                  <a:ext cx="982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the same rate.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sp>
            <p:nvSpPr>
              <p:cNvPr id="98" name="Rectangle 275"/>
              <p:cNvSpPr>
                <a:spLocks noChangeArrowheads="1"/>
              </p:cNvSpPr>
              <p:nvPr/>
            </p:nvSpPr>
            <p:spPr bwMode="auto">
              <a:xfrm>
                <a:off x="3198703" y="5275356"/>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9" name="Rectangle 277"/>
              <p:cNvSpPr>
                <a:spLocks noChangeArrowheads="1"/>
              </p:cNvSpPr>
              <p:nvPr/>
            </p:nvSpPr>
            <p:spPr bwMode="auto">
              <a:xfrm>
                <a:off x="2397471" y="5275356"/>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0" name="Rectangle 278"/>
              <p:cNvSpPr>
                <a:spLocks noChangeArrowheads="1"/>
              </p:cNvSpPr>
              <p:nvPr/>
            </p:nvSpPr>
            <p:spPr bwMode="auto">
              <a:xfrm>
                <a:off x="1645467" y="5275356"/>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1" name="Rectangle 282"/>
              <p:cNvSpPr>
                <a:spLocks noChangeArrowheads="1"/>
              </p:cNvSpPr>
              <p:nvPr/>
            </p:nvSpPr>
            <p:spPr bwMode="auto">
              <a:xfrm>
                <a:off x="737292" y="527535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2017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2" name="Rectangle 284"/>
              <p:cNvSpPr>
                <a:spLocks noChangeArrowheads="1"/>
              </p:cNvSpPr>
              <p:nvPr/>
            </p:nvSpPr>
            <p:spPr bwMode="auto">
              <a:xfrm>
                <a:off x="4152712" y="5275356"/>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nvGrpSpPr>
              <p:cNvPr id="103" name="Group 102"/>
              <p:cNvGrpSpPr/>
              <p:nvPr/>
            </p:nvGrpSpPr>
            <p:grpSpPr>
              <a:xfrm>
                <a:off x="7179396" y="5015970"/>
                <a:ext cx="1295676" cy="659766"/>
                <a:chOff x="7277100" y="3778250"/>
                <a:chExt cx="1211697" cy="864116"/>
              </a:xfrm>
            </p:grpSpPr>
            <p:sp>
              <p:nvSpPr>
                <p:cNvPr id="189" name="Rectangle 285"/>
                <p:cNvSpPr>
                  <a:spLocks noChangeArrowheads="1"/>
                </p:cNvSpPr>
                <p:nvPr/>
              </p:nvSpPr>
              <p:spPr bwMode="auto">
                <a:xfrm>
                  <a:off x="8180388"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0" name="Rectangle 286"/>
                <p:cNvSpPr>
                  <a:spLocks noChangeArrowheads="1"/>
                </p:cNvSpPr>
                <p:nvPr/>
              </p:nvSpPr>
              <p:spPr bwMode="auto">
                <a:xfrm>
                  <a:off x="8118475" y="37782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1" name="Rectangle 287"/>
                <p:cNvSpPr>
                  <a:spLocks noChangeArrowheads="1"/>
                </p:cNvSpPr>
                <p:nvPr/>
              </p:nvSpPr>
              <p:spPr bwMode="auto">
                <a:xfrm>
                  <a:off x="8086725" y="3778250"/>
                  <a:ext cx="32980" cy="2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2" name="Rectangle 288"/>
                <p:cNvSpPr>
                  <a:spLocks noChangeArrowheads="1"/>
                </p:cNvSpPr>
                <p:nvPr/>
              </p:nvSpPr>
              <p:spPr bwMode="auto">
                <a:xfrm>
                  <a:off x="8040688" y="3778250"/>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3" name="Rectangle 289"/>
                <p:cNvSpPr>
                  <a:spLocks noChangeArrowheads="1"/>
                </p:cNvSpPr>
                <p:nvPr/>
              </p:nvSpPr>
              <p:spPr bwMode="auto">
                <a:xfrm>
                  <a:off x="7951788" y="37782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4" name="Rectangle 290"/>
                <p:cNvSpPr>
                  <a:spLocks noChangeArrowheads="1"/>
                </p:cNvSpPr>
                <p:nvPr/>
              </p:nvSpPr>
              <p:spPr bwMode="auto">
                <a:xfrm>
                  <a:off x="7881938"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5" name="Rectangle 291"/>
                <p:cNvSpPr>
                  <a:spLocks noChangeArrowheads="1"/>
                </p:cNvSpPr>
                <p:nvPr/>
              </p:nvSpPr>
              <p:spPr bwMode="auto">
                <a:xfrm>
                  <a:off x="7813675" y="37782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6" name="Rectangle 292"/>
                <p:cNvSpPr>
                  <a:spLocks noChangeArrowheads="1"/>
                </p:cNvSpPr>
                <p:nvPr/>
              </p:nvSpPr>
              <p:spPr bwMode="auto">
                <a:xfrm>
                  <a:off x="7781925" y="3778250"/>
                  <a:ext cx="32980" cy="2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7" name="Rectangle 293"/>
                <p:cNvSpPr>
                  <a:spLocks noChangeArrowheads="1"/>
                </p:cNvSpPr>
                <p:nvPr/>
              </p:nvSpPr>
              <p:spPr bwMode="auto">
                <a:xfrm>
                  <a:off x="7735888" y="3778250"/>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8" name="Rectangle 294"/>
                <p:cNvSpPr>
                  <a:spLocks noChangeArrowheads="1"/>
                </p:cNvSpPr>
                <p:nvPr/>
              </p:nvSpPr>
              <p:spPr bwMode="auto">
                <a:xfrm>
                  <a:off x="7666038"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p</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9" name="Rectangle 295"/>
                <p:cNvSpPr>
                  <a:spLocks noChangeArrowheads="1"/>
                </p:cNvSpPr>
                <p:nvPr/>
              </p:nvSpPr>
              <p:spPr bwMode="auto">
                <a:xfrm>
                  <a:off x="7566025"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0" name="Rectangle 296"/>
                <p:cNvSpPr>
                  <a:spLocks noChangeArrowheads="1"/>
                </p:cNvSpPr>
                <p:nvPr/>
              </p:nvSpPr>
              <p:spPr bwMode="auto">
                <a:xfrm>
                  <a:off x="7496175"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1" name="Rectangle 297"/>
                <p:cNvSpPr>
                  <a:spLocks noChangeArrowheads="1"/>
                </p:cNvSpPr>
                <p:nvPr/>
              </p:nvSpPr>
              <p:spPr bwMode="auto">
                <a:xfrm>
                  <a:off x="7426325" y="37782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h</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2" name="Rectangle 298"/>
                <p:cNvSpPr>
                  <a:spLocks noChangeArrowheads="1"/>
                </p:cNvSpPr>
                <p:nvPr/>
              </p:nvSpPr>
              <p:spPr bwMode="auto">
                <a:xfrm>
                  <a:off x="7304088" y="3778250"/>
                  <a:ext cx="1458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W</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3" name="Rectangle 299"/>
                <p:cNvSpPr>
                  <a:spLocks noChangeArrowheads="1"/>
                </p:cNvSpPr>
                <p:nvPr/>
              </p:nvSpPr>
              <p:spPr bwMode="auto">
                <a:xfrm>
                  <a:off x="7315200" y="3948113"/>
                  <a:ext cx="11269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and output stays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4" name="Rectangle 300"/>
                <p:cNvSpPr>
                  <a:spLocks noChangeArrowheads="1"/>
                </p:cNvSpPr>
                <p:nvPr/>
              </p:nvSpPr>
              <p:spPr bwMode="auto">
                <a:xfrm>
                  <a:off x="7280275" y="4117975"/>
                  <a:ext cx="12022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constant, nominal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5" name="Rectangle 301"/>
                <p:cNvSpPr>
                  <a:spLocks noChangeArrowheads="1"/>
                </p:cNvSpPr>
                <p:nvPr/>
              </p:nvSpPr>
              <p:spPr bwMode="auto">
                <a:xfrm>
                  <a:off x="7277100" y="4287838"/>
                  <a:ext cx="1211697" cy="2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GDP rises, but real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206" name="Rectangle 302"/>
                <p:cNvSpPr>
                  <a:spLocks noChangeArrowheads="1"/>
                </p:cNvSpPr>
                <p:nvPr/>
              </p:nvSpPr>
              <p:spPr bwMode="auto">
                <a:xfrm>
                  <a:off x="7380288" y="4457700"/>
                  <a:ext cx="1005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GDP does not.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sp>
            <p:nvSpPr>
              <p:cNvPr id="104" name="Rectangle 304"/>
              <p:cNvSpPr>
                <a:spLocks noChangeArrowheads="1"/>
              </p:cNvSpPr>
              <p:nvPr/>
            </p:nvSpPr>
            <p:spPr bwMode="auto">
              <a:xfrm>
                <a:off x="3198703" y="6012301"/>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5" name="Rectangle 306"/>
              <p:cNvSpPr>
                <a:spLocks noChangeArrowheads="1"/>
              </p:cNvSpPr>
              <p:nvPr/>
            </p:nvSpPr>
            <p:spPr bwMode="auto">
              <a:xfrm>
                <a:off x="2397471" y="6012301"/>
                <a:ext cx="18169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6" name="Rectangle 307"/>
              <p:cNvSpPr>
                <a:spLocks noChangeArrowheads="1"/>
              </p:cNvSpPr>
              <p:nvPr/>
            </p:nvSpPr>
            <p:spPr bwMode="auto">
              <a:xfrm>
                <a:off x="1645467" y="6012301"/>
                <a:ext cx="9084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7" name="Rectangle 311"/>
              <p:cNvSpPr>
                <a:spLocks noChangeArrowheads="1"/>
              </p:cNvSpPr>
              <p:nvPr/>
            </p:nvSpPr>
            <p:spPr bwMode="auto">
              <a:xfrm>
                <a:off x="737292" y="6012301"/>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2018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8" name="Rectangle 313"/>
              <p:cNvSpPr>
                <a:spLocks noChangeArrowheads="1"/>
              </p:cNvSpPr>
              <p:nvPr/>
            </p:nvSpPr>
            <p:spPr bwMode="auto">
              <a:xfrm>
                <a:off x="4152712" y="6012301"/>
                <a:ext cx="1694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11</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nvGrpSpPr>
              <p:cNvPr id="109" name="Group 108"/>
              <p:cNvGrpSpPr/>
              <p:nvPr/>
            </p:nvGrpSpPr>
            <p:grpSpPr>
              <a:xfrm>
                <a:off x="7179398" y="5752916"/>
                <a:ext cx="1295861" cy="659766"/>
                <a:chOff x="7277100" y="4743450"/>
                <a:chExt cx="1211870" cy="864116"/>
              </a:xfrm>
            </p:grpSpPr>
            <p:sp>
              <p:nvSpPr>
                <p:cNvPr id="184" name="Rectangle 314"/>
                <p:cNvSpPr>
                  <a:spLocks noChangeArrowheads="1"/>
                </p:cNvSpPr>
                <p:nvPr/>
              </p:nvSpPr>
              <p:spPr bwMode="auto">
                <a:xfrm>
                  <a:off x="7277100" y="4743450"/>
                  <a:ext cx="1211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When both output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5" name="Rectangle 315"/>
                <p:cNvSpPr>
                  <a:spLocks noChangeArrowheads="1"/>
                </p:cNvSpPr>
                <p:nvPr/>
              </p:nvSpPr>
              <p:spPr bwMode="auto">
                <a:xfrm>
                  <a:off x="7350125" y="4913313"/>
                  <a:ext cx="10403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and prices rise,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6" name="Rectangle 316"/>
                <p:cNvSpPr>
                  <a:spLocks noChangeArrowheads="1"/>
                </p:cNvSpPr>
                <p:nvPr/>
              </p:nvSpPr>
              <p:spPr bwMode="auto">
                <a:xfrm>
                  <a:off x="7434263" y="5083175"/>
                  <a:ext cx="8335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nominal and</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7" name="Rectangle 317"/>
                <p:cNvSpPr>
                  <a:spLocks noChangeArrowheads="1"/>
                </p:cNvSpPr>
                <p:nvPr/>
              </p:nvSpPr>
              <p:spPr bwMode="auto">
                <a:xfrm>
                  <a:off x="7342188" y="5253038"/>
                  <a:ext cx="1090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real GDP rise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8" name="Rectangle 318"/>
                <p:cNvSpPr>
                  <a:spLocks noChangeArrowheads="1"/>
                </p:cNvSpPr>
                <p:nvPr/>
              </p:nvSpPr>
              <p:spPr bwMode="auto">
                <a:xfrm>
                  <a:off x="7366000" y="5422900"/>
                  <a:ext cx="9798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different rates.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sp>
            <p:nvSpPr>
              <p:cNvPr id="110" name="Rectangle 319"/>
              <p:cNvSpPr>
                <a:spLocks noChangeArrowheads="1"/>
              </p:cNvSpPr>
              <p:nvPr/>
            </p:nvSpPr>
            <p:spPr bwMode="auto">
              <a:xfrm>
                <a:off x="4960734" y="3736013"/>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1" name="Rectangle 320"/>
              <p:cNvSpPr>
                <a:spLocks noChangeArrowheads="1"/>
              </p:cNvSpPr>
              <p:nvPr/>
            </p:nvSpPr>
            <p:spPr bwMode="auto">
              <a:xfrm>
                <a:off x="5150467" y="3727771"/>
                <a:ext cx="8227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2" name="Rectangle 321"/>
              <p:cNvSpPr>
                <a:spLocks noChangeArrowheads="1"/>
              </p:cNvSpPr>
              <p:nvPr/>
            </p:nvSpPr>
            <p:spPr bwMode="auto">
              <a:xfrm>
                <a:off x="5225548" y="3736013"/>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3" name="Rectangle 322"/>
              <p:cNvSpPr>
                <a:spLocks noChangeArrowheads="1"/>
              </p:cNvSpPr>
              <p:nvPr/>
            </p:nvSpPr>
            <p:spPr bwMode="auto">
              <a:xfrm>
                <a:off x="5531102" y="3736013"/>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r>
                  <a:rPr kumimoji="0" lang="en-US" sz="1200" b="0" i="0" u="none" strike="noStrike" cap="none" normalizeH="0" baseline="0" dirty="0">
                    <a:ln>
                      <a:noFill/>
                    </a:ln>
                    <a:solidFill>
                      <a:srgbClr val="000000"/>
                    </a:solidFill>
                    <a:effectLst/>
                    <a:latin typeface="Mathematical Pi LT Std 1"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4" name="Rectangle 323"/>
              <p:cNvSpPr>
                <a:spLocks noChangeArrowheads="1"/>
              </p:cNvSpPr>
              <p:nvPr/>
            </p:nvSpPr>
            <p:spPr bwMode="auto">
              <a:xfrm>
                <a:off x="6113352" y="3736013"/>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5" name="Rectangle 324"/>
              <p:cNvSpPr>
                <a:spLocks noChangeArrowheads="1"/>
              </p:cNvSpPr>
              <p:nvPr/>
            </p:nvSpPr>
            <p:spPr bwMode="auto">
              <a:xfrm>
                <a:off x="6254248" y="3736013"/>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6" name="Rectangle 325"/>
              <p:cNvSpPr>
                <a:spLocks noChangeArrowheads="1"/>
              </p:cNvSpPr>
              <p:nvPr/>
            </p:nvSpPr>
            <p:spPr bwMode="auto">
              <a:xfrm>
                <a:off x="6378166" y="3736013"/>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7" name="Rectangle 326"/>
              <p:cNvSpPr>
                <a:spLocks noChangeArrowheads="1"/>
              </p:cNvSpPr>
              <p:nvPr/>
            </p:nvSpPr>
            <p:spPr bwMode="auto">
              <a:xfrm>
                <a:off x="6683721" y="3736013"/>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8" name="Rectangle 327"/>
              <p:cNvSpPr>
                <a:spLocks noChangeArrowheads="1"/>
              </p:cNvSpPr>
              <p:nvPr/>
            </p:nvSpPr>
            <p:spPr bwMode="auto">
              <a:xfrm>
                <a:off x="6116748" y="4408718"/>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9" name="Rectangle 328"/>
              <p:cNvSpPr>
                <a:spLocks noChangeArrowheads="1"/>
              </p:cNvSpPr>
              <p:nvPr/>
            </p:nvSpPr>
            <p:spPr bwMode="auto">
              <a:xfrm>
                <a:off x="6257643" y="4408718"/>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0" name="Rectangle 329"/>
              <p:cNvSpPr>
                <a:spLocks noChangeArrowheads="1"/>
              </p:cNvSpPr>
              <p:nvPr/>
            </p:nvSpPr>
            <p:spPr bwMode="auto">
              <a:xfrm>
                <a:off x="6381561" y="4408718"/>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1" name="Rectangle 330"/>
              <p:cNvSpPr>
                <a:spLocks noChangeArrowheads="1"/>
              </p:cNvSpPr>
              <p:nvPr/>
            </p:nvSpPr>
            <p:spPr bwMode="auto">
              <a:xfrm>
                <a:off x="6683721" y="4408718"/>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2" name="Rectangle 331"/>
              <p:cNvSpPr>
                <a:spLocks noChangeArrowheads="1"/>
              </p:cNvSpPr>
              <p:nvPr/>
            </p:nvSpPr>
            <p:spPr bwMode="auto">
              <a:xfrm>
                <a:off x="4960734" y="4408718"/>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3" name="Rectangle 332"/>
              <p:cNvSpPr>
                <a:spLocks noChangeArrowheads="1"/>
              </p:cNvSpPr>
              <p:nvPr/>
            </p:nvSpPr>
            <p:spPr bwMode="auto">
              <a:xfrm>
                <a:off x="5101628" y="4408718"/>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4" name="Rectangle 333"/>
              <p:cNvSpPr>
                <a:spLocks noChangeArrowheads="1"/>
              </p:cNvSpPr>
              <p:nvPr/>
            </p:nvSpPr>
            <p:spPr bwMode="auto">
              <a:xfrm>
                <a:off x="5225548" y="4408718"/>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5" name="Rectangle 334"/>
              <p:cNvSpPr>
                <a:spLocks noChangeArrowheads="1"/>
              </p:cNvSpPr>
              <p:nvPr/>
            </p:nvSpPr>
            <p:spPr bwMode="auto">
              <a:xfrm>
                <a:off x="5531102" y="4408718"/>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r>
                  <a:rPr kumimoji="0" lang="en-US" sz="1200" b="0" i="0" u="none" strike="noStrike" cap="none" normalizeH="0" baseline="0" dirty="0">
                    <a:ln>
                      <a:noFill/>
                    </a:ln>
                    <a:solidFill>
                      <a:srgbClr val="000000"/>
                    </a:solidFill>
                    <a:effectLst/>
                    <a:latin typeface="Mathematical Pi LT Std 1"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6" name="Rectangle 335"/>
              <p:cNvSpPr>
                <a:spLocks noChangeArrowheads="1"/>
              </p:cNvSpPr>
              <p:nvPr/>
            </p:nvSpPr>
            <p:spPr bwMode="auto">
              <a:xfrm>
                <a:off x="4960734" y="3865706"/>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7" name="Rectangle 336"/>
              <p:cNvSpPr>
                <a:spLocks noChangeArrowheads="1"/>
              </p:cNvSpPr>
              <p:nvPr/>
            </p:nvSpPr>
            <p:spPr bwMode="auto">
              <a:xfrm>
                <a:off x="5167832" y="3865706"/>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8" name="Rectangle 337"/>
              <p:cNvSpPr>
                <a:spLocks noChangeArrowheads="1"/>
              </p:cNvSpPr>
              <p:nvPr/>
            </p:nvSpPr>
            <p:spPr bwMode="auto">
              <a:xfrm>
                <a:off x="5291750" y="3865706"/>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9" name="Rectangle 338"/>
              <p:cNvSpPr>
                <a:spLocks noChangeArrowheads="1"/>
              </p:cNvSpPr>
              <p:nvPr/>
            </p:nvSpPr>
            <p:spPr bwMode="auto">
              <a:xfrm>
                <a:off x="5531102" y="3865706"/>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r>
                  <a:rPr kumimoji="0" lang="en-US" sz="1200" b="0" i="0" u="none" strike="noStrike" cap="none" normalizeH="0" baseline="0" dirty="0">
                    <a:ln>
                      <a:noFill/>
                    </a:ln>
                    <a:solidFill>
                      <a:srgbClr val="000000"/>
                    </a:solidFill>
                    <a:effectLst/>
                    <a:latin typeface="Mathematical Pi LT Std 1"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0" name="Rectangle 339"/>
              <p:cNvSpPr>
                <a:spLocks noChangeArrowheads="1"/>
              </p:cNvSpPr>
              <p:nvPr/>
            </p:nvSpPr>
            <p:spPr bwMode="auto">
              <a:xfrm>
                <a:off x="4960734" y="4538410"/>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1" name="Rectangle 340"/>
              <p:cNvSpPr>
                <a:spLocks noChangeArrowheads="1"/>
              </p:cNvSpPr>
              <p:nvPr/>
            </p:nvSpPr>
            <p:spPr bwMode="auto">
              <a:xfrm>
                <a:off x="5167832" y="4538410"/>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r>
                  <a:rPr kumimoji="0" lang="en-US" sz="1200" b="0" i="0" u="none" strike="noStrike" cap="none" normalizeH="0" baseline="0" dirty="0">
                    <a:ln>
                      <a:noFill/>
                    </a:ln>
                    <a:solidFill>
                      <a:srgbClr val="000000"/>
                    </a:solidFill>
                    <a:effectLst/>
                    <a:latin typeface="Mathematical Pi LT Std 1" charset="0"/>
                    <a:cs typeface="Arial" pitchFamily="34" charset="0"/>
                  </a:rPr>
                  <a:t>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2" name="Rectangle 341"/>
              <p:cNvSpPr>
                <a:spLocks noChangeArrowheads="1"/>
              </p:cNvSpPr>
              <p:nvPr/>
            </p:nvSpPr>
            <p:spPr bwMode="auto">
              <a:xfrm>
                <a:off x="5291750" y="4538410"/>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3" name="Rectangle 342"/>
              <p:cNvSpPr>
                <a:spLocks noChangeArrowheads="1"/>
              </p:cNvSpPr>
              <p:nvPr/>
            </p:nvSpPr>
            <p:spPr bwMode="auto">
              <a:xfrm>
                <a:off x="5531102" y="4538410"/>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4" name="Rectangle 343"/>
              <p:cNvSpPr>
                <a:spLocks noChangeArrowheads="1"/>
              </p:cNvSpPr>
              <p:nvPr/>
            </p:nvSpPr>
            <p:spPr bwMode="auto">
              <a:xfrm>
                <a:off x="4928480" y="5275356"/>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5" name="Rectangle 344"/>
              <p:cNvSpPr>
                <a:spLocks noChangeArrowheads="1"/>
              </p:cNvSpPr>
              <p:nvPr/>
            </p:nvSpPr>
            <p:spPr bwMode="auto">
              <a:xfrm>
                <a:off x="5135578" y="5275356"/>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6" name="Rectangle 345"/>
              <p:cNvSpPr>
                <a:spLocks noChangeArrowheads="1"/>
              </p:cNvSpPr>
              <p:nvPr/>
            </p:nvSpPr>
            <p:spPr bwMode="auto">
              <a:xfrm>
                <a:off x="5259498" y="5275356"/>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7" name="Rectangle 346"/>
              <p:cNvSpPr>
                <a:spLocks noChangeArrowheads="1"/>
              </p:cNvSpPr>
              <p:nvPr/>
            </p:nvSpPr>
            <p:spPr bwMode="auto">
              <a:xfrm>
                <a:off x="5565052" y="5275356"/>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8" name="Rectangle 347"/>
              <p:cNvSpPr>
                <a:spLocks noChangeArrowheads="1"/>
              </p:cNvSpPr>
              <p:nvPr/>
            </p:nvSpPr>
            <p:spPr bwMode="auto">
              <a:xfrm>
                <a:off x="4928480" y="6012301"/>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9" name="Rectangle 348"/>
              <p:cNvSpPr>
                <a:spLocks noChangeArrowheads="1"/>
              </p:cNvSpPr>
              <p:nvPr/>
            </p:nvSpPr>
            <p:spPr bwMode="auto">
              <a:xfrm>
                <a:off x="5135578" y="6012301"/>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 name="Rectangle 349"/>
              <p:cNvSpPr>
                <a:spLocks noChangeArrowheads="1"/>
              </p:cNvSpPr>
              <p:nvPr/>
            </p:nvSpPr>
            <p:spPr bwMode="auto">
              <a:xfrm>
                <a:off x="5259498" y="6012301"/>
                <a:ext cx="36147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$11)</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1" name="Rectangle 350"/>
              <p:cNvSpPr>
                <a:spLocks noChangeArrowheads="1"/>
              </p:cNvSpPr>
              <p:nvPr/>
            </p:nvSpPr>
            <p:spPr bwMode="auto">
              <a:xfrm>
                <a:off x="5565052" y="6012301"/>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2" name="Rectangle 351"/>
              <p:cNvSpPr>
                <a:spLocks noChangeArrowheads="1"/>
              </p:cNvSpPr>
              <p:nvPr/>
            </p:nvSpPr>
            <p:spPr bwMode="auto">
              <a:xfrm>
                <a:off x="6116748" y="6012301"/>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3" name="Rectangle 352"/>
              <p:cNvSpPr>
                <a:spLocks noChangeArrowheads="1"/>
              </p:cNvSpPr>
              <p:nvPr/>
            </p:nvSpPr>
            <p:spPr bwMode="auto">
              <a:xfrm>
                <a:off x="6323846" y="6012301"/>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4" name="Rectangle 353"/>
              <p:cNvSpPr>
                <a:spLocks noChangeArrowheads="1"/>
              </p:cNvSpPr>
              <p:nvPr/>
            </p:nvSpPr>
            <p:spPr bwMode="auto">
              <a:xfrm>
                <a:off x="6447765" y="6012301"/>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5" name="Rectangle 354"/>
              <p:cNvSpPr>
                <a:spLocks noChangeArrowheads="1"/>
              </p:cNvSpPr>
              <p:nvPr/>
            </p:nvSpPr>
            <p:spPr bwMode="auto">
              <a:xfrm>
                <a:off x="6683721" y="6012301"/>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6" name="Rectangle 355"/>
              <p:cNvSpPr>
                <a:spLocks noChangeArrowheads="1"/>
              </p:cNvSpPr>
              <p:nvPr/>
            </p:nvSpPr>
            <p:spPr bwMode="auto">
              <a:xfrm>
                <a:off x="6116748" y="4538410"/>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7" name="Rectangle 356"/>
              <p:cNvSpPr>
                <a:spLocks noChangeArrowheads="1"/>
              </p:cNvSpPr>
              <p:nvPr/>
            </p:nvSpPr>
            <p:spPr bwMode="auto">
              <a:xfrm>
                <a:off x="6323846" y="4538410"/>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8" name="Rectangle 357"/>
              <p:cNvSpPr>
                <a:spLocks noChangeArrowheads="1"/>
              </p:cNvSpPr>
              <p:nvPr/>
            </p:nvSpPr>
            <p:spPr bwMode="auto">
              <a:xfrm>
                <a:off x="6447765" y="4538410"/>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9" name="Rectangle 358"/>
              <p:cNvSpPr>
                <a:spLocks noChangeArrowheads="1"/>
              </p:cNvSpPr>
              <p:nvPr/>
            </p:nvSpPr>
            <p:spPr bwMode="auto">
              <a:xfrm>
                <a:off x="6683721" y="4538410"/>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0" name="Rectangle 359"/>
              <p:cNvSpPr>
                <a:spLocks noChangeArrowheads="1"/>
              </p:cNvSpPr>
              <p:nvPr/>
            </p:nvSpPr>
            <p:spPr bwMode="auto">
              <a:xfrm>
                <a:off x="6116748" y="3865706"/>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1" name="Rectangle 360"/>
              <p:cNvSpPr>
                <a:spLocks noChangeArrowheads="1"/>
              </p:cNvSpPr>
              <p:nvPr/>
            </p:nvSpPr>
            <p:spPr bwMode="auto">
              <a:xfrm>
                <a:off x="6323846" y="3865706"/>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2" name="Rectangle 361"/>
              <p:cNvSpPr>
                <a:spLocks noChangeArrowheads="1"/>
              </p:cNvSpPr>
              <p:nvPr/>
            </p:nvSpPr>
            <p:spPr bwMode="auto">
              <a:xfrm>
                <a:off x="6447765" y="3865706"/>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3" name="Rectangle 362"/>
              <p:cNvSpPr>
                <a:spLocks noChangeArrowheads="1"/>
              </p:cNvSpPr>
              <p:nvPr/>
            </p:nvSpPr>
            <p:spPr bwMode="auto">
              <a:xfrm>
                <a:off x="6683721" y="3865706"/>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4" name="Rectangle 363"/>
              <p:cNvSpPr>
                <a:spLocks noChangeArrowheads="1"/>
              </p:cNvSpPr>
              <p:nvPr/>
            </p:nvSpPr>
            <p:spPr bwMode="auto">
              <a:xfrm>
                <a:off x="5193294" y="4054502"/>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5" name="Rectangle 364"/>
              <p:cNvSpPr>
                <a:spLocks noChangeArrowheads="1"/>
              </p:cNvSpPr>
              <p:nvPr/>
            </p:nvSpPr>
            <p:spPr bwMode="auto">
              <a:xfrm>
                <a:off x="5193294" y="4727207"/>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$236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6" name="Rectangle 365"/>
              <p:cNvSpPr>
                <a:spLocks noChangeArrowheads="1"/>
              </p:cNvSpPr>
              <p:nvPr/>
            </p:nvSpPr>
            <p:spPr bwMode="auto">
              <a:xfrm>
                <a:off x="6349309" y="4727207"/>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$236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7" name="Rectangle 366"/>
              <p:cNvSpPr>
                <a:spLocks noChangeArrowheads="1"/>
              </p:cNvSpPr>
              <p:nvPr/>
            </p:nvSpPr>
            <p:spPr bwMode="auto">
              <a:xfrm>
                <a:off x="6116748" y="5145663"/>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8" name="Rectangle 367"/>
              <p:cNvSpPr>
                <a:spLocks noChangeArrowheads="1"/>
              </p:cNvSpPr>
              <p:nvPr/>
            </p:nvSpPr>
            <p:spPr bwMode="auto">
              <a:xfrm>
                <a:off x="6257643" y="5145663"/>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9" name="Rectangle 368"/>
              <p:cNvSpPr>
                <a:spLocks noChangeArrowheads="1"/>
              </p:cNvSpPr>
              <p:nvPr/>
            </p:nvSpPr>
            <p:spPr bwMode="auto">
              <a:xfrm>
                <a:off x="6381561" y="5145663"/>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0" name="Rectangle 369"/>
              <p:cNvSpPr>
                <a:spLocks noChangeArrowheads="1"/>
              </p:cNvSpPr>
              <p:nvPr/>
            </p:nvSpPr>
            <p:spPr bwMode="auto">
              <a:xfrm>
                <a:off x="6683721" y="5145663"/>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1" name="Rectangle 370"/>
              <p:cNvSpPr>
                <a:spLocks noChangeArrowheads="1"/>
              </p:cNvSpPr>
              <p:nvPr/>
            </p:nvSpPr>
            <p:spPr bwMode="auto">
              <a:xfrm>
                <a:off x="6116748" y="5275356"/>
                <a:ext cx="236546"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(22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2" name="Rectangle 371"/>
              <p:cNvSpPr>
                <a:spLocks noChangeArrowheads="1"/>
              </p:cNvSpPr>
              <p:nvPr/>
            </p:nvSpPr>
            <p:spPr bwMode="auto">
              <a:xfrm>
                <a:off x="6323846" y="5275356"/>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3" name="Rectangle 372"/>
              <p:cNvSpPr>
                <a:spLocks noChangeArrowheads="1"/>
              </p:cNvSpPr>
              <p:nvPr/>
            </p:nvSpPr>
            <p:spPr bwMode="auto">
              <a:xfrm>
                <a:off x="6447765" y="5275356"/>
                <a:ext cx="282827"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4" name="Rectangle 373"/>
              <p:cNvSpPr>
                <a:spLocks noChangeArrowheads="1"/>
              </p:cNvSpPr>
              <p:nvPr/>
            </p:nvSpPr>
            <p:spPr bwMode="auto">
              <a:xfrm>
                <a:off x="6683721" y="5275356"/>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5" name="Rectangle 374"/>
              <p:cNvSpPr>
                <a:spLocks noChangeArrowheads="1"/>
              </p:cNvSpPr>
              <p:nvPr/>
            </p:nvSpPr>
            <p:spPr bwMode="auto">
              <a:xfrm>
                <a:off x="6349309" y="5464153"/>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$236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6" name="Rectangle 375"/>
              <p:cNvSpPr>
                <a:spLocks noChangeArrowheads="1"/>
              </p:cNvSpPr>
              <p:nvPr/>
            </p:nvSpPr>
            <p:spPr bwMode="auto">
              <a:xfrm>
                <a:off x="4960734" y="5145663"/>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7" name="Rectangle 376"/>
              <p:cNvSpPr>
                <a:spLocks noChangeArrowheads="1"/>
              </p:cNvSpPr>
              <p:nvPr/>
            </p:nvSpPr>
            <p:spPr bwMode="auto">
              <a:xfrm>
                <a:off x="5101628" y="5145663"/>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r>
                  <a:rPr kumimoji="0" lang="en-US" sz="1200" b="0" i="0" u="none" strike="noStrike" cap="none" normalizeH="0" baseline="0" dirty="0">
                    <a:ln>
                      <a:noFill/>
                    </a:ln>
                    <a:solidFill>
                      <a:srgbClr val="000000"/>
                    </a:solidFill>
                    <a:effectLst/>
                    <a:latin typeface="Mathematical Pi LT Std 1" charset="0"/>
                    <a:cs typeface="Arial" pitchFamily="34" charset="0"/>
                  </a:rPr>
                  <a:t>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8" name="Rectangle 377"/>
              <p:cNvSpPr>
                <a:spLocks noChangeArrowheads="1"/>
              </p:cNvSpPr>
              <p:nvPr/>
            </p:nvSpPr>
            <p:spPr bwMode="auto">
              <a:xfrm>
                <a:off x="5225548" y="5145663"/>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9" name="Rectangle 378"/>
              <p:cNvSpPr>
                <a:spLocks noChangeArrowheads="1"/>
              </p:cNvSpPr>
              <p:nvPr/>
            </p:nvSpPr>
            <p:spPr bwMode="auto">
              <a:xfrm>
                <a:off x="5531102" y="5145663"/>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0" name="Rectangle 379"/>
              <p:cNvSpPr>
                <a:spLocks noChangeArrowheads="1"/>
              </p:cNvSpPr>
              <p:nvPr/>
            </p:nvSpPr>
            <p:spPr bwMode="auto">
              <a:xfrm>
                <a:off x="4960734" y="5882609"/>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1" name="Rectangle 380"/>
              <p:cNvSpPr>
                <a:spLocks noChangeArrowheads="1"/>
              </p:cNvSpPr>
              <p:nvPr/>
            </p:nvSpPr>
            <p:spPr bwMode="auto">
              <a:xfrm>
                <a:off x="5101628" y="5882609"/>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2" name="Rectangle 381"/>
              <p:cNvSpPr>
                <a:spLocks noChangeArrowheads="1"/>
              </p:cNvSpPr>
              <p:nvPr/>
            </p:nvSpPr>
            <p:spPr bwMode="auto">
              <a:xfrm>
                <a:off x="5225548" y="5882609"/>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$13)</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3" name="Rectangle 382"/>
              <p:cNvSpPr>
                <a:spLocks noChangeArrowheads="1"/>
              </p:cNvSpPr>
              <p:nvPr/>
            </p:nvSpPr>
            <p:spPr bwMode="auto">
              <a:xfrm>
                <a:off x="5531102" y="5882609"/>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4" name="Rectangle 383"/>
              <p:cNvSpPr>
                <a:spLocks noChangeArrowheads="1"/>
              </p:cNvSpPr>
              <p:nvPr/>
            </p:nvSpPr>
            <p:spPr bwMode="auto">
              <a:xfrm>
                <a:off x="6116748" y="5882609"/>
                <a:ext cx="145699"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5" name="Rectangle 384"/>
              <p:cNvSpPr>
                <a:spLocks noChangeArrowheads="1"/>
              </p:cNvSpPr>
              <p:nvPr/>
            </p:nvSpPr>
            <p:spPr bwMode="auto">
              <a:xfrm>
                <a:off x="6257643" y="5882609"/>
                <a:ext cx="128558"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athematical Pi LT Std 1" charset="0"/>
                    <a:cs typeface="Arial" pitchFamily="34" charset="0"/>
                  </a:rPr>
                  <a:t> 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6" name="Rectangle 385"/>
              <p:cNvSpPr>
                <a:spLocks noChangeArrowheads="1"/>
              </p:cNvSpPr>
              <p:nvPr/>
            </p:nvSpPr>
            <p:spPr bwMode="auto">
              <a:xfrm>
                <a:off x="6381561" y="5882609"/>
                <a:ext cx="373675"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7" name="Rectangle 386"/>
              <p:cNvSpPr>
                <a:spLocks noChangeArrowheads="1"/>
              </p:cNvSpPr>
              <p:nvPr/>
            </p:nvSpPr>
            <p:spPr bwMode="auto">
              <a:xfrm>
                <a:off x="6683721" y="5882609"/>
                <a:ext cx="142271"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Mathematical Pi LT Std 1"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8" name="Rectangle 387"/>
              <p:cNvSpPr>
                <a:spLocks noChangeArrowheads="1"/>
              </p:cNvSpPr>
              <p:nvPr/>
            </p:nvSpPr>
            <p:spPr bwMode="auto">
              <a:xfrm>
                <a:off x="5193294" y="5464153"/>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$292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9" name="Rectangle 388"/>
              <p:cNvSpPr>
                <a:spLocks noChangeArrowheads="1"/>
              </p:cNvSpPr>
              <p:nvPr/>
            </p:nvSpPr>
            <p:spPr bwMode="auto">
              <a:xfrm>
                <a:off x="5193294" y="6201098"/>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$366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0" name="Rectangle 389"/>
              <p:cNvSpPr>
                <a:spLocks noChangeArrowheads="1"/>
              </p:cNvSpPr>
              <p:nvPr/>
            </p:nvSpPr>
            <p:spPr bwMode="auto">
              <a:xfrm>
                <a:off x="6349309" y="6201098"/>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$270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1" name="Rectangle 390"/>
              <p:cNvSpPr>
                <a:spLocks noChangeArrowheads="1"/>
              </p:cNvSpPr>
              <p:nvPr/>
            </p:nvSpPr>
            <p:spPr bwMode="auto">
              <a:xfrm>
                <a:off x="6349309" y="4054502"/>
                <a:ext cx="363390"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$210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2" name="Rectangle 200"/>
              <p:cNvSpPr>
                <a:spLocks noChangeArrowheads="1"/>
              </p:cNvSpPr>
              <p:nvPr/>
            </p:nvSpPr>
            <p:spPr bwMode="auto">
              <a:xfrm>
                <a:off x="4857184" y="3469355"/>
                <a:ext cx="975324" cy="1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 of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3" name="Line 20"/>
              <p:cNvSpPr>
                <a:spLocks noChangeShapeType="1"/>
              </p:cNvSpPr>
              <p:nvPr/>
            </p:nvSpPr>
            <p:spPr bwMode="auto">
              <a:xfrm flipV="1">
                <a:off x="3716447" y="3178455"/>
                <a:ext cx="0" cy="444834"/>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3" name="Line 38"/>
              <p:cNvSpPr>
                <a:spLocks noChangeShapeType="1"/>
              </p:cNvSpPr>
              <p:nvPr/>
            </p:nvSpPr>
            <p:spPr bwMode="auto">
              <a:xfrm flipV="1">
                <a:off x="4746846" y="3623289"/>
                <a:ext cx="0" cy="598768"/>
              </a:xfrm>
              <a:prstGeom prst="line">
                <a:avLst/>
              </a:prstGeom>
              <a:noFill/>
              <a:ln w="7">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grpSp>
      <p:sp>
        <p:nvSpPr>
          <p:cNvPr id="243" name="TextBox 242"/>
          <p:cNvSpPr txBox="1"/>
          <p:nvPr/>
        </p:nvSpPr>
        <p:spPr>
          <a:xfrm>
            <a:off x="4798431" y="3701754"/>
            <a:ext cx="1075571" cy="2749516"/>
          </a:xfrm>
          <a:prstGeom prst="rect">
            <a:avLst/>
          </a:prstGeom>
          <a:noFill/>
          <a:ln w="38100">
            <a:solidFill>
              <a:srgbClr val="FF0000"/>
            </a:solidFill>
          </a:ln>
        </p:spPr>
        <p:txBody>
          <a:bodyPr wrap="square" rtlCol="0">
            <a:spAutoFit/>
          </a:bodyPr>
          <a:lstStyle/>
          <a:p>
            <a:endParaRPr lang="en-US" dirty="0"/>
          </a:p>
        </p:txBody>
      </p:sp>
      <p:sp>
        <p:nvSpPr>
          <p:cNvPr id="244" name="TextBox 243"/>
          <p:cNvSpPr txBox="1"/>
          <p:nvPr/>
        </p:nvSpPr>
        <p:spPr>
          <a:xfrm>
            <a:off x="5927610" y="3693196"/>
            <a:ext cx="1075571" cy="2749516"/>
          </a:xfrm>
          <a:prstGeom prst="rect">
            <a:avLst/>
          </a:prstGeom>
          <a:noFill/>
          <a:ln w="38100">
            <a:solidFill>
              <a:srgbClr val="FF0000"/>
            </a:solidFill>
          </a:ln>
        </p:spPr>
        <p:txBody>
          <a:bodyPr wrap="square" rtlCol="0">
            <a:spAutoFit/>
          </a:bodyPr>
          <a:lstStyle/>
          <a:p>
            <a:endParaRPr lang="en-US" dirty="0"/>
          </a:p>
        </p:txBody>
      </p:sp>
      <p:sp>
        <p:nvSpPr>
          <p:cNvPr id="245" name="TextBox 244"/>
          <p:cNvSpPr txBox="1"/>
          <p:nvPr/>
        </p:nvSpPr>
        <p:spPr>
          <a:xfrm>
            <a:off x="7052523" y="3682234"/>
            <a:ext cx="1631321" cy="2771439"/>
          </a:xfrm>
          <a:prstGeom prst="rect">
            <a:avLst/>
          </a:prstGeom>
          <a:noFill/>
          <a:ln w="38100">
            <a:solidFill>
              <a:srgbClr val="FF0000"/>
            </a:solidFill>
          </a:ln>
        </p:spPr>
        <p:txBody>
          <a:bodyPr wrap="square" rtlCol="0">
            <a:spAutoFit/>
          </a:bodyPr>
          <a:lstStyle/>
          <a:p>
            <a:endParaRPr lang="en-US" dirty="0"/>
          </a:p>
        </p:txBody>
      </p:sp>
      <p:sp>
        <p:nvSpPr>
          <p:cNvPr id="248" name="TextBox 247"/>
          <p:cNvSpPr txBox="1"/>
          <p:nvPr/>
        </p:nvSpPr>
        <p:spPr>
          <a:xfrm>
            <a:off x="372641" y="3684232"/>
            <a:ext cx="4417431" cy="646331"/>
          </a:xfrm>
          <a:prstGeom prst="rect">
            <a:avLst/>
          </a:prstGeom>
          <a:noFill/>
          <a:ln w="38100">
            <a:solidFill>
              <a:srgbClr val="FF0000"/>
            </a:solidFill>
          </a:ln>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32571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iterate type="lt">
                                    <p:tmAbs val="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0"/>
                                  </p:iterate>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4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4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3" grpId="1" animBg="1"/>
      <p:bldP spid="244" grpId="0" animBg="1"/>
      <p:bldP spid="244" grpId="1" animBg="1"/>
      <p:bldP spid="245" grpId="0" animBg="1"/>
      <p:bldP spid="248" grpId="0" animBg="1"/>
      <p:bldP spid="24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Learning: Calculating nominal and real GDP</a:t>
            </a:r>
          </a:p>
        </p:txBody>
      </p:sp>
      <p:sp>
        <p:nvSpPr>
          <p:cNvPr id="3" name="Content Placeholder 2"/>
          <p:cNvSpPr>
            <a:spLocks noGrp="1"/>
          </p:cNvSpPr>
          <p:nvPr>
            <p:ph idx="1"/>
          </p:nvPr>
        </p:nvSpPr>
        <p:spPr>
          <a:xfrm>
            <a:off x="457200" y="1219199"/>
            <a:ext cx="8229600" cy="5102352"/>
          </a:xfrm>
        </p:spPr>
        <p:txBody>
          <a:bodyPr>
            <a:normAutofit/>
          </a:bodyPr>
          <a:lstStyle/>
          <a:p>
            <a:pPr marL="0" indent="0">
              <a:buClr>
                <a:schemeClr val="tx1"/>
              </a:buClr>
              <a:buNone/>
            </a:pPr>
            <a:r>
              <a:rPr lang="en-US" sz="2700" dirty="0"/>
              <a:t>Calculate nominal and real GDP given a base year of 2017.</a:t>
            </a:r>
          </a:p>
        </p:txBody>
      </p:sp>
      <p:graphicFrame>
        <p:nvGraphicFramePr>
          <p:cNvPr id="250" name="Table 249"/>
          <p:cNvGraphicFramePr>
            <a:graphicFrameLocks noGrp="1"/>
          </p:cNvGraphicFramePr>
          <p:nvPr>
            <p:extLst>
              <p:ext uri="{D42A27DB-BD31-4B8C-83A1-F6EECF244321}">
                <p14:modId xmlns:p14="http://schemas.microsoft.com/office/powerpoint/2010/main" val="2574339625"/>
              </p:ext>
            </p:extLst>
          </p:nvPr>
        </p:nvGraphicFramePr>
        <p:xfrm>
          <a:off x="1828800" y="4267200"/>
          <a:ext cx="5638800" cy="190500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254685">
                  <a:extLst>
                    <a:ext uri="{9D8B030D-6E8A-4147-A177-3AD203B41FA5}">
                      <a16:colId xmlns:a16="http://schemas.microsoft.com/office/drawing/2014/main" val="20001"/>
                    </a:ext>
                  </a:extLst>
                </a:gridCol>
                <a:gridCol w="2317315">
                  <a:extLst>
                    <a:ext uri="{9D8B030D-6E8A-4147-A177-3AD203B41FA5}">
                      <a16:colId xmlns:a16="http://schemas.microsoft.com/office/drawing/2014/main" val="20002"/>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NGDP</a:t>
                      </a:r>
                    </a:p>
                  </a:txBody>
                  <a:tcPr anchor="ctr">
                    <a:solidFill>
                      <a:srgbClr val="E4E8D0"/>
                    </a:solidFill>
                  </a:tcPr>
                </a:tc>
                <a:tc>
                  <a:txBody>
                    <a:bodyPr/>
                    <a:lstStyle/>
                    <a:p>
                      <a:pPr algn="ctr"/>
                      <a:r>
                        <a:rPr lang="en-US" sz="1800" dirty="0">
                          <a:solidFill>
                            <a:schemeClr val="tx1"/>
                          </a:solidFill>
                          <a:latin typeface="Calibri Light" pitchFamily="34" charset="0"/>
                        </a:rPr>
                        <a:t>RGDP</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endParaRPr lang="en-US" sz="1800" dirty="0">
                        <a:latin typeface="Calibri Light" pitchFamily="34" charset="0"/>
                      </a:endParaRPr>
                    </a:p>
                  </a:txBody>
                  <a:tcPr>
                    <a:solidFill>
                      <a:srgbClr val="F1F9FE"/>
                    </a:solidFill>
                  </a:tcPr>
                </a:tc>
                <a:tc>
                  <a:txBody>
                    <a:bodyPr/>
                    <a:lstStyle/>
                    <a:p>
                      <a:pPr algn="ctr"/>
                      <a:endParaRPr lang="en-US" sz="1800" dirty="0">
                        <a:latin typeface="Calibri Light" pitchFamily="34" charset="0"/>
                      </a:endParaRP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endParaRPr lang="en-US" sz="1800" dirty="0">
                        <a:latin typeface="Calibri Light" pitchFamily="34" charset="0"/>
                      </a:endParaRPr>
                    </a:p>
                  </a:txBody>
                  <a:tcPr>
                    <a:solidFill>
                      <a:srgbClr val="DBF0FD"/>
                    </a:solidFill>
                  </a:tcPr>
                </a:tc>
                <a:tc>
                  <a:txBody>
                    <a:bodyPr/>
                    <a:lstStyle/>
                    <a:p>
                      <a:pPr algn="ctr"/>
                      <a:endParaRPr lang="en-US" sz="1800" dirty="0">
                        <a:latin typeface="Calibri Light" pitchFamily="34" charset="0"/>
                      </a:endParaRP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endParaRPr lang="en-US" sz="1800" dirty="0">
                        <a:latin typeface="Calibri Light" pitchFamily="34" charset="0"/>
                      </a:endParaRPr>
                    </a:p>
                  </a:txBody>
                  <a:tcPr>
                    <a:solidFill>
                      <a:srgbClr val="F1F9FE"/>
                    </a:solidFill>
                  </a:tcPr>
                </a:tc>
                <a:tc>
                  <a:txBody>
                    <a:bodyPr/>
                    <a:lstStyle/>
                    <a:p>
                      <a:pPr algn="ctr"/>
                      <a:endParaRPr lang="en-US" sz="1800" dirty="0">
                        <a:latin typeface="Calibri Light" pitchFamily="34" charset="0"/>
                      </a:endParaRPr>
                    </a:p>
                  </a:txBody>
                  <a:tcPr>
                    <a:solidFill>
                      <a:srgbClr val="F1F9FE"/>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413762"/>
              </p:ext>
            </p:extLst>
          </p:nvPr>
        </p:nvGraphicFramePr>
        <p:xfrm>
          <a:off x="1905000" y="2133600"/>
          <a:ext cx="5486400" cy="1905001"/>
        </p:xfrm>
        <a:graphic>
          <a:graphicData uri="http://schemas.openxmlformats.org/drawingml/2006/table">
            <a:tbl>
              <a:tblPr firstRow="1" bandRow="1">
                <a:tableStyleId>{5C22544A-7EE6-4342-B048-85BDC9FD1C3A}</a:tableStyleId>
              </a:tblPr>
              <a:tblGrid>
                <a:gridCol w="772732">
                  <a:extLst>
                    <a:ext uri="{9D8B030D-6E8A-4147-A177-3AD203B41FA5}">
                      <a16:colId xmlns:a16="http://schemas.microsoft.com/office/drawing/2014/main" val="20000"/>
                    </a:ext>
                  </a:extLst>
                </a:gridCol>
                <a:gridCol w="1081825">
                  <a:extLst>
                    <a:ext uri="{9D8B030D-6E8A-4147-A177-3AD203B41FA5}">
                      <a16:colId xmlns:a16="http://schemas.microsoft.com/office/drawing/2014/main" val="20001"/>
                    </a:ext>
                  </a:extLst>
                </a:gridCol>
                <a:gridCol w="1236372">
                  <a:extLst>
                    <a:ext uri="{9D8B030D-6E8A-4147-A177-3AD203B41FA5}">
                      <a16:colId xmlns:a16="http://schemas.microsoft.com/office/drawing/2014/main" val="20002"/>
                    </a:ext>
                  </a:extLst>
                </a:gridCol>
                <a:gridCol w="1159099">
                  <a:extLst>
                    <a:ext uri="{9D8B030D-6E8A-4147-A177-3AD203B41FA5}">
                      <a16:colId xmlns:a16="http://schemas.microsoft.com/office/drawing/2014/main" val="20003"/>
                    </a:ext>
                  </a:extLst>
                </a:gridCol>
                <a:gridCol w="1236372">
                  <a:extLst>
                    <a:ext uri="{9D8B030D-6E8A-4147-A177-3AD203B41FA5}">
                      <a16:colId xmlns:a16="http://schemas.microsoft.com/office/drawing/2014/main" val="20004"/>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Quantity of Apples</a:t>
                      </a:r>
                    </a:p>
                  </a:txBody>
                  <a:tcPr anchor="ctr">
                    <a:solidFill>
                      <a:srgbClr val="E4E8D0"/>
                    </a:solidFill>
                  </a:tcPr>
                </a:tc>
                <a:tc>
                  <a:txBody>
                    <a:bodyPr/>
                    <a:lstStyle/>
                    <a:p>
                      <a:pPr algn="ctr"/>
                      <a:r>
                        <a:rPr lang="en-US" sz="1800" dirty="0">
                          <a:solidFill>
                            <a:schemeClr val="tx1"/>
                          </a:solidFill>
                          <a:latin typeface="Calibri Light" pitchFamily="34" charset="0"/>
                        </a:rPr>
                        <a:t>Quantity of Oranges</a:t>
                      </a:r>
                    </a:p>
                  </a:txBody>
                  <a:tcPr anchor="ctr">
                    <a:solidFill>
                      <a:srgbClr val="E4E8D0"/>
                    </a:solidFill>
                  </a:tcPr>
                </a:tc>
                <a:tc>
                  <a:txBody>
                    <a:bodyPr/>
                    <a:lstStyle/>
                    <a:p>
                      <a:pPr algn="ctr"/>
                      <a:r>
                        <a:rPr lang="en-US" sz="1800" dirty="0">
                          <a:solidFill>
                            <a:schemeClr val="tx1"/>
                          </a:solidFill>
                          <a:latin typeface="Calibri Light" pitchFamily="34" charset="0"/>
                        </a:rPr>
                        <a:t>Price of Apples ($)</a:t>
                      </a:r>
                    </a:p>
                  </a:txBody>
                  <a:tcPr anchor="ctr">
                    <a:solidFill>
                      <a:srgbClr val="E4E8D0"/>
                    </a:solidFill>
                  </a:tcPr>
                </a:tc>
                <a:tc>
                  <a:txBody>
                    <a:bodyPr/>
                    <a:lstStyle/>
                    <a:p>
                      <a:pPr algn="ctr"/>
                      <a:r>
                        <a:rPr lang="en-US" sz="1800" dirty="0">
                          <a:solidFill>
                            <a:schemeClr val="tx1"/>
                          </a:solidFill>
                          <a:latin typeface="Calibri Light" pitchFamily="34" charset="0"/>
                        </a:rPr>
                        <a:t>Price of Oranges ($)</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latin typeface="Calibri Light" pitchFamily="34" charset="0"/>
                        </a:rPr>
                        <a:t>2</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1</a:t>
                      </a:r>
                    </a:p>
                  </a:txBody>
                  <a:tcPr>
                    <a:solidFill>
                      <a:srgbClr val="F1F9FE"/>
                    </a:solidFill>
                  </a:tcPr>
                </a:tc>
                <a:tc>
                  <a:txBody>
                    <a:bodyPr/>
                    <a:lstStyle/>
                    <a:p>
                      <a:pPr algn="ctr"/>
                      <a:r>
                        <a:rPr lang="en-US" sz="1800" dirty="0">
                          <a:latin typeface="Calibri Light" pitchFamily="34" charset="0"/>
                        </a:rPr>
                        <a:t>1</a:t>
                      </a: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latin typeface="Calibri Light" pitchFamily="34" charset="0"/>
                        </a:rPr>
                        <a:t>3</a:t>
                      </a:r>
                    </a:p>
                  </a:txBody>
                  <a:tcPr>
                    <a:solidFill>
                      <a:srgbClr val="DBF0FD"/>
                    </a:solidFill>
                  </a:tcPr>
                </a:tc>
                <a:tc>
                  <a:txBody>
                    <a:bodyPr/>
                    <a:lstStyle/>
                    <a:p>
                      <a:pPr algn="ctr"/>
                      <a:r>
                        <a:rPr lang="en-US" sz="1800" dirty="0">
                          <a:latin typeface="Calibri Light" pitchFamily="34" charset="0"/>
                        </a:rPr>
                        <a:t>5</a:t>
                      </a:r>
                    </a:p>
                  </a:txBody>
                  <a:tcPr>
                    <a:solidFill>
                      <a:srgbClr val="DBF0FD"/>
                    </a:solidFill>
                  </a:tcPr>
                </a:tc>
                <a:tc>
                  <a:txBody>
                    <a:bodyPr/>
                    <a:lstStyle/>
                    <a:p>
                      <a:pPr algn="ctr"/>
                      <a:r>
                        <a:rPr lang="en-US" sz="1800" dirty="0">
                          <a:latin typeface="Calibri Light" pitchFamily="34" charset="0"/>
                        </a:rPr>
                        <a:t>2</a:t>
                      </a:r>
                    </a:p>
                  </a:txBody>
                  <a:tcPr>
                    <a:solidFill>
                      <a:srgbClr val="DBF0FD"/>
                    </a:solidFill>
                  </a:tcPr>
                </a:tc>
                <a:tc>
                  <a:txBody>
                    <a:bodyPr/>
                    <a:lstStyle/>
                    <a:p>
                      <a:pPr algn="ctr"/>
                      <a:r>
                        <a:rPr lang="en-US" sz="1800" dirty="0">
                          <a:latin typeface="Calibri Light" pitchFamily="34" charset="0"/>
                        </a:rPr>
                        <a:t>1</a:t>
                      </a: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3</a:t>
                      </a:r>
                    </a:p>
                  </a:txBody>
                  <a:tcPr>
                    <a:solidFill>
                      <a:srgbClr val="F1F9FE"/>
                    </a:solidFill>
                  </a:tcPr>
                </a:tc>
                <a:tc>
                  <a:txBody>
                    <a:bodyPr/>
                    <a:lstStyle/>
                    <a:p>
                      <a:pPr algn="ctr"/>
                      <a:r>
                        <a:rPr lang="en-US" sz="1800" dirty="0">
                          <a:latin typeface="Calibri Light" pitchFamily="34" charset="0"/>
                        </a:rPr>
                        <a:t>2</a:t>
                      </a: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234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Learning Solution III</a:t>
            </a:r>
          </a:p>
        </p:txBody>
      </p:sp>
      <p:sp>
        <p:nvSpPr>
          <p:cNvPr id="3" name="Content Placeholder 2"/>
          <p:cNvSpPr>
            <a:spLocks noGrp="1"/>
          </p:cNvSpPr>
          <p:nvPr>
            <p:ph idx="1"/>
          </p:nvPr>
        </p:nvSpPr>
        <p:spPr/>
        <p:txBody>
          <a:bodyPr>
            <a:normAutofit/>
          </a:bodyPr>
          <a:lstStyle/>
          <a:p>
            <a:pPr marL="0" indent="0">
              <a:buClr>
                <a:schemeClr val="tx1"/>
              </a:buClr>
              <a:buNone/>
            </a:pPr>
            <a:r>
              <a:rPr lang="en-US" sz="2700" dirty="0"/>
              <a:t>Calculate nominal and real GDP given a base year of 2017.</a:t>
            </a:r>
          </a:p>
        </p:txBody>
      </p:sp>
      <p:graphicFrame>
        <p:nvGraphicFramePr>
          <p:cNvPr id="249" name="Table 248"/>
          <p:cNvGraphicFramePr>
            <a:graphicFrameLocks noGrp="1"/>
          </p:cNvGraphicFramePr>
          <p:nvPr>
            <p:extLst>
              <p:ext uri="{D42A27DB-BD31-4B8C-83A1-F6EECF244321}">
                <p14:modId xmlns:p14="http://schemas.microsoft.com/office/powerpoint/2010/main" val="3910293169"/>
              </p:ext>
            </p:extLst>
          </p:nvPr>
        </p:nvGraphicFramePr>
        <p:xfrm>
          <a:off x="1905000" y="2133600"/>
          <a:ext cx="5486400" cy="1905001"/>
        </p:xfrm>
        <a:graphic>
          <a:graphicData uri="http://schemas.openxmlformats.org/drawingml/2006/table">
            <a:tbl>
              <a:tblPr firstRow="1" bandRow="1">
                <a:tableStyleId>{5C22544A-7EE6-4342-B048-85BDC9FD1C3A}</a:tableStyleId>
              </a:tblPr>
              <a:tblGrid>
                <a:gridCol w="772732">
                  <a:extLst>
                    <a:ext uri="{9D8B030D-6E8A-4147-A177-3AD203B41FA5}">
                      <a16:colId xmlns:a16="http://schemas.microsoft.com/office/drawing/2014/main" val="20000"/>
                    </a:ext>
                  </a:extLst>
                </a:gridCol>
                <a:gridCol w="1081825">
                  <a:extLst>
                    <a:ext uri="{9D8B030D-6E8A-4147-A177-3AD203B41FA5}">
                      <a16:colId xmlns:a16="http://schemas.microsoft.com/office/drawing/2014/main" val="20001"/>
                    </a:ext>
                  </a:extLst>
                </a:gridCol>
                <a:gridCol w="1236372">
                  <a:extLst>
                    <a:ext uri="{9D8B030D-6E8A-4147-A177-3AD203B41FA5}">
                      <a16:colId xmlns:a16="http://schemas.microsoft.com/office/drawing/2014/main" val="20002"/>
                    </a:ext>
                  </a:extLst>
                </a:gridCol>
                <a:gridCol w="1159099">
                  <a:extLst>
                    <a:ext uri="{9D8B030D-6E8A-4147-A177-3AD203B41FA5}">
                      <a16:colId xmlns:a16="http://schemas.microsoft.com/office/drawing/2014/main" val="20003"/>
                    </a:ext>
                  </a:extLst>
                </a:gridCol>
                <a:gridCol w="1236372">
                  <a:extLst>
                    <a:ext uri="{9D8B030D-6E8A-4147-A177-3AD203B41FA5}">
                      <a16:colId xmlns:a16="http://schemas.microsoft.com/office/drawing/2014/main" val="20004"/>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Quantity of Apples</a:t>
                      </a:r>
                    </a:p>
                  </a:txBody>
                  <a:tcPr anchor="ctr">
                    <a:solidFill>
                      <a:srgbClr val="E4E8D0"/>
                    </a:solidFill>
                  </a:tcPr>
                </a:tc>
                <a:tc>
                  <a:txBody>
                    <a:bodyPr/>
                    <a:lstStyle/>
                    <a:p>
                      <a:pPr algn="ctr"/>
                      <a:r>
                        <a:rPr lang="en-US" sz="1800" dirty="0">
                          <a:solidFill>
                            <a:schemeClr val="tx1"/>
                          </a:solidFill>
                          <a:latin typeface="Calibri Light" pitchFamily="34" charset="0"/>
                        </a:rPr>
                        <a:t>Quantity of Oranges</a:t>
                      </a:r>
                    </a:p>
                  </a:txBody>
                  <a:tcPr anchor="ctr">
                    <a:solidFill>
                      <a:srgbClr val="E4E8D0"/>
                    </a:solidFill>
                  </a:tcPr>
                </a:tc>
                <a:tc>
                  <a:txBody>
                    <a:bodyPr/>
                    <a:lstStyle/>
                    <a:p>
                      <a:pPr algn="ctr"/>
                      <a:r>
                        <a:rPr lang="en-US" sz="1800" dirty="0">
                          <a:solidFill>
                            <a:schemeClr val="tx1"/>
                          </a:solidFill>
                          <a:latin typeface="Calibri Light" pitchFamily="34" charset="0"/>
                        </a:rPr>
                        <a:t>Price of Apples ($)</a:t>
                      </a:r>
                    </a:p>
                  </a:txBody>
                  <a:tcPr anchor="ctr">
                    <a:solidFill>
                      <a:srgbClr val="E4E8D0"/>
                    </a:solidFill>
                  </a:tcPr>
                </a:tc>
                <a:tc>
                  <a:txBody>
                    <a:bodyPr/>
                    <a:lstStyle/>
                    <a:p>
                      <a:pPr algn="ctr"/>
                      <a:r>
                        <a:rPr lang="en-US" sz="1800" dirty="0">
                          <a:solidFill>
                            <a:schemeClr val="tx1"/>
                          </a:solidFill>
                          <a:latin typeface="Calibri Light" pitchFamily="34" charset="0"/>
                        </a:rPr>
                        <a:t>Price of Oranges ($)</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latin typeface="Calibri Light" pitchFamily="34" charset="0"/>
                        </a:rPr>
                        <a:t>2</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1</a:t>
                      </a:r>
                    </a:p>
                  </a:txBody>
                  <a:tcPr>
                    <a:solidFill>
                      <a:srgbClr val="F1F9FE"/>
                    </a:solidFill>
                  </a:tcPr>
                </a:tc>
                <a:tc>
                  <a:txBody>
                    <a:bodyPr/>
                    <a:lstStyle/>
                    <a:p>
                      <a:pPr algn="ctr"/>
                      <a:r>
                        <a:rPr lang="en-US" sz="1800" dirty="0">
                          <a:latin typeface="Calibri Light" pitchFamily="34" charset="0"/>
                        </a:rPr>
                        <a:t>1</a:t>
                      </a: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latin typeface="Calibri Light" pitchFamily="34" charset="0"/>
                        </a:rPr>
                        <a:t>3</a:t>
                      </a:r>
                    </a:p>
                  </a:txBody>
                  <a:tcPr>
                    <a:solidFill>
                      <a:srgbClr val="DBF0FD"/>
                    </a:solidFill>
                  </a:tcPr>
                </a:tc>
                <a:tc>
                  <a:txBody>
                    <a:bodyPr/>
                    <a:lstStyle/>
                    <a:p>
                      <a:pPr algn="ctr"/>
                      <a:r>
                        <a:rPr lang="en-US" sz="1800" dirty="0">
                          <a:latin typeface="Calibri Light" pitchFamily="34" charset="0"/>
                        </a:rPr>
                        <a:t>5</a:t>
                      </a:r>
                    </a:p>
                  </a:txBody>
                  <a:tcPr>
                    <a:solidFill>
                      <a:srgbClr val="DBF0FD"/>
                    </a:solidFill>
                  </a:tcPr>
                </a:tc>
                <a:tc>
                  <a:txBody>
                    <a:bodyPr/>
                    <a:lstStyle/>
                    <a:p>
                      <a:pPr algn="ctr"/>
                      <a:r>
                        <a:rPr lang="en-US" sz="1800" dirty="0">
                          <a:latin typeface="Calibri Light" pitchFamily="34" charset="0"/>
                        </a:rPr>
                        <a:t>2</a:t>
                      </a:r>
                    </a:p>
                  </a:txBody>
                  <a:tcPr>
                    <a:solidFill>
                      <a:srgbClr val="DBF0FD"/>
                    </a:solidFill>
                  </a:tcPr>
                </a:tc>
                <a:tc>
                  <a:txBody>
                    <a:bodyPr/>
                    <a:lstStyle/>
                    <a:p>
                      <a:pPr algn="ctr"/>
                      <a:r>
                        <a:rPr lang="en-US" sz="1800" dirty="0">
                          <a:latin typeface="Calibri Light" pitchFamily="34" charset="0"/>
                        </a:rPr>
                        <a:t>1</a:t>
                      </a: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5</a:t>
                      </a:r>
                    </a:p>
                  </a:txBody>
                  <a:tcPr>
                    <a:solidFill>
                      <a:srgbClr val="F1F9FE"/>
                    </a:solidFill>
                  </a:tcPr>
                </a:tc>
                <a:tc>
                  <a:txBody>
                    <a:bodyPr/>
                    <a:lstStyle/>
                    <a:p>
                      <a:pPr algn="ctr"/>
                      <a:r>
                        <a:rPr lang="en-US" sz="1800" dirty="0">
                          <a:latin typeface="Calibri Light" pitchFamily="34" charset="0"/>
                        </a:rPr>
                        <a:t>3</a:t>
                      </a:r>
                    </a:p>
                  </a:txBody>
                  <a:tcPr>
                    <a:solidFill>
                      <a:srgbClr val="F1F9FE"/>
                    </a:solidFill>
                  </a:tcPr>
                </a:tc>
                <a:tc>
                  <a:txBody>
                    <a:bodyPr/>
                    <a:lstStyle/>
                    <a:p>
                      <a:pPr algn="ctr"/>
                      <a:r>
                        <a:rPr lang="en-US" sz="1800" dirty="0">
                          <a:latin typeface="Calibri Light" pitchFamily="34" charset="0"/>
                        </a:rPr>
                        <a:t>2</a:t>
                      </a:r>
                    </a:p>
                  </a:txBody>
                  <a:tcPr>
                    <a:solidFill>
                      <a:srgbClr val="F1F9FE"/>
                    </a:solidFill>
                  </a:tcPr>
                </a:tc>
                <a:extLst>
                  <a:ext uri="{0D108BD9-81ED-4DB2-BD59-A6C34878D82A}">
                    <a16:rowId xmlns:a16="http://schemas.microsoft.com/office/drawing/2014/main" val="10003"/>
                  </a:ext>
                </a:extLst>
              </a:tr>
            </a:tbl>
          </a:graphicData>
        </a:graphic>
      </p:graphicFrame>
      <p:graphicFrame>
        <p:nvGraphicFramePr>
          <p:cNvPr id="250" name="Table 249"/>
          <p:cNvGraphicFramePr>
            <a:graphicFrameLocks noGrp="1"/>
          </p:cNvGraphicFramePr>
          <p:nvPr>
            <p:extLst>
              <p:ext uri="{D42A27DB-BD31-4B8C-83A1-F6EECF244321}">
                <p14:modId xmlns:p14="http://schemas.microsoft.com/office/powerpoint/2010/main" val="2325100388"/>
              </p:ext>
            </p:extLst>
          </p:nvPr>
        </p:nvGraphicFramePr>
        <p:xfrm>
          <a:off x="1828800" y="4267200"/>
          <a:ext cx="5638800" cy="190500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254685">
                  <a:extLst>
                    <a:ext uri="{9D8B030D-6E8A-4147-A177-3AD203B41FA5}">
                      <a16:colId xmlns:a16="http://schemas.microsoft.com/office/drawing/2014/main" val="20001"/>
                    </a:ext>
                  </a:extLst>
                </a:gridCol>
                <a:gridCol w="2317315">
                  <a:extLst>
                    <a:ext uri="{9D8B030D-6E8A-4147-A177-3AD203B41FA5}">
                      <a16:colId xmlns:a16="http://schemas.microsoft.com/office/drawing/2014/main" val="20002"/>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NGDP</a:t>
                      </a:r>
                    </a:p>
                  </a:txBody>
                  <a:tcPr anchor="ctr">
                    <a:solidFill>
                      <a:srgbClr val="E4E8D0"/>
                    </a:solidFill>
                  </a:tcPr>
                </a:tc>
                <a:tc>
                  <a:txBody>
                    <a:bodyPr/>
                    <a:lstStyle/>
                    <a:p>
                      <a:pPr algn="ctr"/>
                      <a:r>
                        <a:rPr lang="en-US" sz="1800" dirty="0">
                          <a:solidFill>
                            <a:schemeClr val="tx1"/>
                          </a:solidFill>
                          <a:latin typeface="Calibri Light" pitchFamily="34" charset="0"/>
                        </a:rPr>
                        <a:t>RGDP</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latin typeface="Calibri Light" pitchFamily="34" charset="0"/>
                        </a:rPr>
                        <a:t>2 × $1 + 5 × $1 = </a:t>
                      </a:r>
                      <a:r>
                        <a:rPr lang="en-US" sz="1800" dirty="0">
                          <a:solidFill>
                            <a:srgbClr val="9D0505"/>
                          </a:solidFill>
                          <a:latin typeface="Calibri Light" pitchFamily="34" charset="0"/>
                        </a:rPr>
                        <a:t>$7</a:t>
                      </a:r>
                    </a:p>
                  </a:txBody>
                  <a:tcPr>
                    <a:solidFill>
                      <a:srgbClr val="F1F9FE"/>
                    </a:solidFill>
                  </a:tcPr>
                </a:tc>
                <a:tc>
                  <a:txBody>
                    <a:bodyPr/>
                    <a:lstStyle/>
                    <a:p>
                      <a:pPr algn="ctr"/>
                      <a:r>
                        <a:rPr lang="en-US" sz="1800" dirty="0">
                          <a:latin typeface="Calibri Light" pitchFamily="34" charset="0"/>
                        </a:rPr>
                        <a:t>2 × $2 + 5 × $1 = </a:t>
                      </a:r>
                      <a:r>
                        <a:rPr lang="en-US" sz="1800" dirty="0">
                          <a:solidFill>
                            <a:srgbClr val="9D0505"/>
                          </a:solidFill>
                          <a:latin typeface="Calibri Light" pitchFamily="34" charset="0"/>
                        </a:rPr>
                        <a:t>$9</a:t>
                      </a: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latin typeface="Calibri Light" pitchFamily="34" charset="0"/>
                        </a:rPr>
                        <a:t>3 × $2 + 5 × $1 = </a:t>
                      </a:r>
                      <a:r>
                        <a:rPr lang="en-US" sz="1800" dirty="0">
                          <a:solidFill>
                            <a:srgbClr val="9D0505"/>
                          </a:solidFill>
                          <a:latin typeface="Calibri Light" pitchFamily="34" charset="0"/>
                        </a:rPr>
                        <a:t>$11</a:t>
                      </a:r>
                    </a:p>
                  </a:txBody>
                  <a:tcPr>
                    <a:solidFill>
                      <a:srgbClr val="DBF0FD"/>
                    </a:solidFill>
                  </a:tcPr>
                </a:tc>
                <a:tc>
                  <a:txBody>
                    <a:bodyPr/>
                    <a:lstStyle/>
                    <a:p>
                      <a:pPr algn="ctr"/>
                      <a:r>
                        <a:rPr lang="en-US" sz="1800" dirty="0">
                          <a:latin typeface="Calibri Light" pitchFamily="34" charset="0"/>
                        </a:rPr>
                        <a:t>3 × $2 + 5 × $1 = </a:t>
                      </a:r>
                      <a:r>
                        <a:rPr lang="en-US" sz="1800" dirty="0">
                          <a:solidFill>
                            <a:srgbClr val="9D0505"/>
                          </a:solidFill>
                          <a:latin typeface="Calibri Light" pitchFamily="34" charset="0"/>
                        </a:rPr>
                        <a:t>$11</a:t>
                      </a: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dirty="0">
                          <a:latin typeface="Calibri Light" pitchFamily="34" charset="0"/>
                        </a:rPr>
                        <a:t>5 × $3</a:t>
                      </a:r>
                      <a:r>
                        <a:rPr lang="en-US" sz="1800" baseline="0" dirty="0">
                          <a:latin typeface="Calibri Light" pitchFamily="34" charset="0"/>
                        </a:rPr>
                        <a:t> + 5 </a:t>
                      </a:r>
                      <a:r>
                        <a:rPr lang="en-US" sz="1800" dirty="0">
                          <a:latin typeface="Calibri Light" pitchFamily="34" charset="0"/>
                        </a:rPr>
                        <a:t>× </a:t>
                      </a:r>
                      <a:r>
                        <a:rPr lang="en-US" sz="1800" baseline="0" dirty="0">
                          <a:latin typeface="Calibri Light" pitchFamily="34" charset="0"/>
                        </a:rPr>
                        <a:t>$2 = </a:t>
                      </a:r>
                      <a:r>
                        <a:rPr lang="en-US" sz="1800" baseline="0" dirty="0">
                          <a:solidFill>
                            <a:srgbClr val="9D0505"/>
                          </a:solidFill>
                          <a:latin typeface="Calibri Light" pitchFamily="34" charset="0"/>
                        </a:rPr>
                        <a:t>$25</a:t>
                      </a:r>
                      <a:endParaRPr lang="en-US" sz="1800" dirty="0">
                        <a:solidFill>
                          <a:srgbClr val="9D0505"/>
                        </a:solidFill>
                        <a:latin typeface="Calibri Light" pitchFamily="34" charset="0"/>
                      </a:endParaRPr>
                    </a:p>
                  </a:txBody>
                  <a:tcPr>
                    <a:solidFill>
                      <a:srgbClr val="F1F9FE"/>
                    </a:solidFill>
                  </a:tcPr>
                </a:tc>
                <a:tc>
                  <a:txBody>
                    <a:bodyPr/>
                    <a:lstStyle/>
                    <a:p>
                      <a:pPr algn="ctr"/>
                      <a:r>
                        <a:rPr lang="en-US" sz="1800" dirty="0">
                          <a:latin typeface="Calibri Light" pitchFamily="34" charset="0"/>
                        </a:rPr>
                        <a:t>5 × $2</a:t>
                      </a:r>
                      <a:r>
                        <a:rPr lang="en-US" sz="1800" baseline="0" dirty="0">
                          <a:latin typeface="Calibri Light" pitchFamily="34" charset="0"/>
                        </a:rPr>
                        <a:t> + 5 </a:t>
                      </a:r>
                      <a:r>
                        <a:rPr lang="en-US" sz="1800" dirty="0">
                          <a:latin typeface="Calibri Light" pitchFamily="34" charset="0"/>
                        </a:rPr>
                        <a:t>× </a:t>
                      </a:r>
                      <a:r>
                        <a:rPr lang="en-US" sz="1800" baseline="0" dirty="0">
                          <a:latin typeface="Calibri Light" pitchFamily="34" charset="0"/>
                        </a:rPr>
                        <a:t>$1 = </a:t>
                      </a:r>
                      <a:r>
                        <a:rPr lang="en-US" sz="1800" baseline="0" dirty="0">
                          <a:solidFill>
                            <a:srgbClr val="9D0505"/>
                          </a:solidFill>
                          <a:latin typeface="Calibri Light" pitchFamily="34" charset="0"/>
                        </a:rPr>
                        <a:t>$15</a:t>
                      </a:r>
                      <a:endParaRPr lang="en-US" sz="1800" dirty="0">
                        <a:solidFill>
                          <a:srgbClr val="9D0505"/>
                        </a:solidFill>
                        <a:latin typeface="Calibri Light" pitchFamily="34" charset="0"/>
                      </a:endParaRP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17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 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latin typeface="Calibri Light"/>
                  </a:rPr>
                  <a:t>The </a:t>
                </a:r>
                <a:r>
                  <a:rPr lang="en-US" i="1" dirty="0">
                    <a:solidFill>
                      <a:srgbClr val="9D0505"/>
                    </a:solidFill>
                    <a:latin typeface="Calibri Light"/>
                  </a:rPr>
                  <a:t>GDP deflator </a:t>
                </a:r>
                <a:r>
                  <a:rPr lang="en-US" dirty="0">
                    <a:latin typeface="Calibri Light"/>
                  </a:rPr>
                  <a:t>is a measure of the overall change in prices in an economy using the ratio between real and nominal GDP.</a:t>
                </a:r>
              </a:p>
              <a:p>
                <a:endParaRPr lang="en-US" dirty="0">
                  <a:latin typeface="Calibri Light"/>
                </a:endParaRPr>
              </a:p>
              <a:p>
                <a:pPr marL="0" indent="0" algn="ctr">
                  <a:buNone/>
                </a:pPr>
                <a:r>
                  <a:rPr lang="en-US" dirty="0">
                    <a:latin typeface="Calibri Light"/>
                  </a:rPr>
                  <a:t>GDP deflator = </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m:rPr>
                                <m:nor/>
                              </m:rPr>
                              <a:rPr lang="en-US" b="0" i="0" smtClean="0">
                                <a:latin typeface="Calibri Light"/>
                              </a:rPr>
                              <m:t>Nominal</m:t>
                            </m:r>
                            <m:r>
                              <m:rPr>
                                <m:nor/>
                              </m:rPr>
                              <a:rPr lang="en-US" b="0" i="0" smtClean="0">
                                <a:latin typeface="Calibri Light"/>
                              </a:rPr>
                              <m:t> </m:t>
                            </m:r>
                            <m:r>
                              <m:rPr>
                                <m:nor/>
                              </m:rPr>
                              <a:rPr lang="en-US" b="0" i="0" smtClean="0">
                                <a:latin typeface="Calibri Light"/>
                              </a:rPr>
                              <m:t>GDP</m:t>
                            </m:r>
                          </m:num>
                          <m:den>
                            <m:r>
                              <m:rPr>
                                <m:nor/>
                              </m:rPr>
                              <a:rPr lang="en-US" b="0" i="0" smtClean="0">
                                <a:latin typeface="Calibri Light"/>
                              </a:rPr>
                              <m:t>Real</m:t>
                            </m:r>
                            <m:r>
                              <m:rPr>
                                <m:nor/>
                              </m:rPr>
                              <a:rPr lang="en-US" b="0" i="0" smtClean="0">
                                <a:latin typeface="Calibri Light"/>
                              </a:rPr>
                              <m:t> </m:t>
                            </m:r>
                            <m:r>
                              <m:rPr>
                                <m:nor/>
                              </m:rPr>
                              <a:rPr lang="en-US" b="0" i="0" smtClean="0">
                                <a:latin typeface="Calibri Light"/>
                              </a:rPr>
                              <m:t>GDP</m:t>
                            </m:r>
                          </m:den>
                        </m:f>
                      </m:e>
                    </m:box>
                  </m:oMath>
                </a14:m>
                <a:r>
                  <a:rPr lang="en-US" dirty="0">
                    <a:latin typeface="Calibri Light"/>
                  </a:rPr>
                  <a:t> × 100</a:t>
                </a:r>
              </a:p>
              <a:p>
                <a:endParaRPr lang="en-US" dirty="0">
                  <a:latin typeface="Calibri Light"/>
                </a:endParaRPr>
              </a:p>
              <a:p>
                <a:r>
                  <a:rPr lang="en-US" dirty="0">
                    <a:latin typeface="Calibri Light"/>
                  </a:rPr>
                  <a:t>Provides the ratio between the base-year value of current output and the current-year value of current output.</a:t>
                </a:r>
              </a:p>
              <a:p>
                <a:r>
                  <a:rPr lang="en-US" dirty="0">
                    <a:latin typeface="Calibri Light"/>
                  </a:rPr>
                  <a:t>Helps summarize how prices have changed over the entire economy.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3106" r="-1481"/>
                </a:stretch>
              </a:blipFill>
            </p:spPr>
            <p:txBody>
              <a:bodyPr/>
              <a:lstStyle/>
              <a:p>
                <a:r>
                  <a:rPr lang="en-US">
                    <a:noFill/>
                  </a:rPr>
                  <a:t> </a:t>
                </a:r>
              </a:p>
            </p:txBody>
          </p:sp>
        </mc:Fallback>
      </mc:AlternateContent>
    </p:spTree>
    <p:extLst>
      <p:ext uri="{BB962C8B-B14F-4D97-AF65-F5344CB8AC3E}">
        <p14:creationId xmlns:p14="http://schemas.microsoft.com/office/powerpoint/2010/main" val="881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latin typeface="Calibri Light"/>
                  </a:rPr>
                  <a:t>The </a:t>
                </a:r>
                <a:r>
                  <a:rPr lang="en-US" i="1" dirty="0">
                    <a:solidFill>
                      <a:srgbClr val="9D0505"/>
                    </a:solidFill>
                    <a:latin typeface="Calibri Light"/>
                  </a:rPr>
                  <a:t>inflation rate </a:t>
                </a:r>
                <a:r>
                  <a:rPr lang="en-US" dirty="0">
                    <a:latin typeface="Calibri Light"/>
                  </a:rPr>
                  <a:t>describes how fast the overall price level is changing.</a:t>
                </a:r>
              </a:p>
              <a:p>
                <a:pPr>
                  <a:buClr>
                    <a:schemeClr val="tx1"/>
                  </a:buClr>
                </a:pPr>
                <a:r>
                  <a:rPr lang="en-US" i="1" dirty="0">
                    <a:solidFill>
                      <a:srgbClr val="9D0505"/>
                    </a:solidFill>
                    <a:latin typeface="Calibri Light"/>
                  </a:rPr>
                  <a:t>Inflation</a:t>
                </a:r>
                <a:r>
                  <a:rPr lang="en-US" dirty="0">
                    <a:latin typeface="Calibri Light"/>
                  </a:rPr>
                  <a:t> is defined in terms of a year-to-year increase in prices, rather than an increase over a base year.</a:t>
                </a:r>
              </a:p>
              <a:p>
                <a:pPr>
                  <a:buClr>
                    <a:schemeClr val="tx1"/>
                  </a:buClr>
                </a:pPr>
                <a:r>
                  <a:rPr lang="en-US" i="1" dirty="0">
                    <a:solidFill>
                      <a:srgbClr val="9D0505"/>
                    </a:solidFill>
                    <a:latin typeface="Calibri Light"/>
                  </a:rPr>
                  <a:t>Inflation</a:t>
                </a:r>
                <a:r>
                  <a:rPr lang="en-US" dirty="0"/>
                  <a:t> can be calculated by looking at the percentage change in the GDP deflator between any two years.</a:t>
                </a:r>
              </a:p>
              <a:p>
                <a:pPr>
                  <a:buClr>
                    <a:schemeClr val="tx1"/>
                  </a:buClr>
                </a:pPr>
                <a:endParaRPr lang="en-US" dirty="0">
                  <a:latin typeface="Calibri Light"/>
                </a:endParaRPr>
              </a:p>
              <a:p>
                <a:endParaRPr lang="en-US" sz="1500" dirty="0">
                  <a:latin typeface="Calibri Light"/>
                </a:endParaRPr>
              </a:p>
              <a:p>
                <a:pPr marL="0" indent="0" algn="ctr">
                  <a:buNone/>
                </a:pPr>
                <a:r>
                  <a:rPr lang="en-US" dirty="0">
                    <a:latin typeface="Calibri Light"/>
                  </a:rPr>
                  <a:t>Inflation rate= </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m:rPr>
                                    <m:nor/>
                                  </m:rPr>
                                  <a:rPr lang="en-US">
                                    <a:latin typeface="Calibri Light"/>
                                  </a:rPr>
                                  <m:t>Deflator</m:t>
                                </m:r>
                              </m:e>
                              <m:sub>
                                <m:r>
                                  <a:rPr lang="en-US" b="0" i="1" smtClean="0">
                                    <a:latin typeface="Cambria Math" panose="02040503050406030204" pitchFamily="18" charset="0"/>
                                  </a:rPr>
                                  <m:t>𝑌𝑒𝑎𝑟</m:t>
                                </m:r>
                                <m:r>
                                  <a:rPr lang="en-US" b="0" i="1" smtClean="0">
                                    <a:latin typeface="Cambria Math" panose="02040503050406030204" pitchFamily="18" charset="0"/>
                                  </a:rPr>
                                  <m:t> 2</m:t>
                                </m:r>
                              </m:sub>
                            </m:sSub>
                            <m:r>
                              <m:rPr>
                                <m:nor/>
                              </m:rPr>
                              <a:rPr lang="en-US" b="0" i="0" smtClean="0">
                                <a:latin typeface="Calibri Light"/>
                              </a:rPr>
                              <m:t> − </m:t>
                            </m:r>
                            <m:sSub>
                              <m:sSubPr>
                                <m:ctrlPr>
                                  <a:rPr lang="en-US" b="0" i="1" smtClean="0">
                                    <a:latin typeface="Cambria Math" panose="02040503050406030204" pitchFamily="18" charset="0"/>
                                  </a:rPr>
                                </m:ctrlPr>
                              </m:sSubPr>
                              <m:e>
                                <m:r>
                                  <m:rPr>
                                    <m:nor/>
                                  </m:rPr>
                                  <a:rPr lang="en-US">
                                    <a:latin typeface="Calibri Light"/>
                                  </a:rPr>
                                  <m:t>Deflator</m:t>
                                </m:r>
                              </m:e>
                              <m:sub>
                                <m:r>
                                  <a:rPr lang="en-US" b="0" i="1" smtClean="0">
                                    <a:latin typeface="Cambria Math" panose="02040503050406030204" pitchFamily="18" charset="0"/>
                                  </a:rPr>
                                  <m:t>𝑌𝑒𝑎𝑟</m:t>
                                </m:r>
                                <m:r>
                                  <a:rPr lang="en-US" b="0" i="1" smtClean="0">
                                    <a:latin typeface="Cambria Math" panose="02040503050406030204" pitchFamily="18" charset="0"/>
                                  </a:rPr>
                                  <m:t> 1</m:t>
                                </m:r>
                              </m:sub>
                            </m:sSub>
                          </m:num>
                          <m:den>
                            <m:sSub>
                              <m:sSubPr>
                                <m:ctrlPr>
                                  <a:rPr lang="en-US" b="0" i="1" smtClean="0">
                                    <a:latin typeface="Cambria Math" panose="02040503050406030204" pitchFamily="18" charset="0"/>
                                  </a:rPr>
                                </m:ctrlPr>
                              </m:sSubPr>
                              <m:e>
                                <m:r>
                                  <m:rPr>
                                    <m:nor/>
                                  </m:rPr>
                                  <a:rPr lang="en-US">
                                    <a:latin typeface="Calibri Light"/>
                                  </a:rPr>
                                  <m:t>Deflator</m:t>
                                </m:r>
                              </m:e>
                              <m:sub>
                                <m:r>
                                  <a:rPr lang="en-US" b="0" i="1" smtClean="0">
                                    <a:latin typeface="Cambria Math" panose="02040503050406030204" pitchFamily="18" charset="0"/>
                                  </a:rPr>
                                  <m:t>𝑌𝑒𝑎𝑟</m:t>
                                </m:r>
                                <m:r>
                                  <a:rPr lang="en-US" b="0" i="1" smtClean="0">
                                    <a:latin typeface="Cambria Math" panose="02040503050406030204" pitchFamily="18" charset="0"/>
                                  </a:rPr>
                                  <m:t> 1</m:t>
                                </m:r>
                              </m:sub>
                            </m:sSub>
                          </m:den>
                        </m:f>
                      </m:e>
                    </m:box>
                  </m:oMath>
                </a14:m>
                <a:r>
                  <a:rPr lang="en-US" dirty="0">
                    <a:latin typeface="Calibri Light"/>
                  </a:rPr>
                  <a:t> × 100</a:t>
                </a:r>
              </a:p>
              <a:p>
                <a:endParaRPr lang="en-US" dirty="0">
                  <a:latin typeface="Calibri Ligh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3106"/>
                </a:stretch>
              </a:blipFill>
            </p:spPr>
            <p:txBody>
              <a:bodyPr/>
              <a:lstStyle/>
              <a:p>
                <a:r>
                  <a:rPr lang="en-US">
                    <a:noFill/>
                  </a:rPr>
                  <a:t> </a:t>
                </a:r>
              </a:p>
            </p:txBody>
          </p:sp>
        </mc:Fallback>
      </mc:AlternateContent>
    </p:spTree>
    <p:extLst>
      <p:ext uri="{BB962C8B-B14F-4D97-AF65-F5344CB8AC3E}">
        <p14:creationId xmlns:p14="http://schemas.microsoft.com/office/powerpoint/2010/main" val="295485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 III</a:t>
            </a:r>
          </a:p>
        </p:txBody>
      </p:sp>
      <p:sp>
        <p:nvSpPr>
          <p:cNvPr id="3" name="Content Placeholder 2"/>
          <p:cNvSpPr>
            <a:spLocks noGrp="1"/>
          </p:cNvSpPr>
          <p:nvPr>
            <p:ph idx="1"/>
          </p:nvPr>
        </p:nvSpPr>
        <p:spPr>
          <a:xfrm>
            <a:off x="457200" y="1219199"/>
            <a:ext cx="8229600" cy="1130302"/>
          </a:xfrm>
        </p:spPr>
        <p:txBody>
          <a:bodyPr>
            <a:normAutofit/>
          </a:bodyPr>
          <a:lstStyle/>
          <a:p>
            <a:pPr marL="0" indent="0">
              <a:lnSpc>
                <a:spcPct val="90000"/>
              </a:lnSpc>
              <a:spcBef>
                <a:spcPts val="400"/>
              </a:spcBef>
              <a:buNone/>
            </a:pPr>
            <a:r>
              <a:rPr lang="en-US" dirty="0"/>
              <a:t>Using </a:t>
            </a:r>
            <a:r>
              <a:rPr lang="en-US" i="1" dirty="0">
                <a:solidFill>
                  <a:srgbClr val="9D0505"/>
                </a:solidFill>
              </a:rPr>
              <a:t>nominal</a:t>
            </a:r>
            <a:r>
              <a:rPr lang="en-US" dirty="0"/>
              <a:t> and </a:t>
            </a:r>
            <a:r>
              <a:rPr lang="en-US" i="1" dirty="0">
                <a:solidFill>
                  <a:srgbClr val="9D0505"/>
                </a:solidFill>
              </a:rPr>
              <a:t>real GDP </a:t>
            </a:r>
            <a:r>
              <a:rPr lang="en-US" dirty="0"/>
              <a:t>calculations, the </a:t>
            </a:r>
            <a:r>
              <a:rPr lang="en-US" i="1" dirty="0">
                <a:solidFill>
                  <a:srgbClr val="9D0505"/>
                </a:solidFill>
              </a:rPr>
              <a:t>GDP deflator </a:t>
            </a:r>
            <a:r>
              <a:rPr lang="en-US" dirty="0"/>
              <a:t>and </a:t>
            </a:r>
            <a:r>
              <a:rPr lang="en-US" i="1" dirty="0">
                <a:solidFill>
                  <a:srgbClr val="9D0505"/>
                </a:solidFill>
              </a:rPr>
              <a:t>rate of inflation </a:t>
            </a:r>
            <a:r>
              <a:rPr lang="en-US" dirty="0"/>
              <a:t>are calculated.</a:t>
            </a:r>
          </a:p>
        </p:txBody>
      </p:sp>
      <p:sp>
        <p:nvSpPr>
          <p:cNvPr id="4" name="AutoShape 187"/>
          <p:cNvSpPr>
            <a:spLocks noChangeAspect="1" noChangeArrowheads="1" noTextEdit="1"/>
          </p:cNvSpPr>
          <p:nvPr/>
        </p:nvSpPr>
        <p:spPr bwMode="auto">
          <a:xfrm>
            <a:off x="537937" y="2932566"/>
            <a:ext cx="8105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202"/>
          <p:cNvSpPr>
            <a:spLocks noChangeShapeType="1"/>
          </p:cNvSpPr>
          <p:nvPr/>
        </p:nvSpPr>
        <p:spPr bwMode="auto">
          <a:xfrm>
            <a:off x="6489475" y="3513591"/>
            <a:ext cx="2154238"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10"/>
          <p:cNvSpPr>
            <a:spLocks noChangeShapeType="1"/>
          </p:cNvSpPr>
          <p:nvPr/>
        </p:nvSpPr>
        <p:spPr bwMode="auto">
          <a:xfrm>
            <a:off x="6489475" y="4072391"/>
            <a:ext cx="2154238"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218"/>
          <p:cNvSpPr>
            <a:spLocks noChangeShapeType="1"/>
          </p:cNvSpPr>
          <p:nvPr/>
        </p:nvSpPr>
        <p:spPr bwMode="auto">
          <a:xfrm>
            <a:off x="6489475" y="4632779"/>
            <a:ext cx="2154238"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26"/>
          <p:cNvSpPr>
            <a:spLocks noChangeShapeType="1"/>
          </p:cNvSpPr>
          <p:nvPr/>
        </p:nvSpPr>
        <p:spPr bwMode="auto">
          <a:xfrm>
            <a:off x="6489475" y="5191579"/>
            <a:ext cx="2154238"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25" name="Group 124"/>
          <p:cNvGrpSpPr/>
          <p:nvPr/>
        </p:nvGrpSpPr>
        <p:grpSpPr>
          <a:xfrm>
            <a:off x="537937" y="2819400"/>
            <a:ext cx="8105775" cy="2824162"/>
            <a:chOff x="537937" y="3770766"/>
            <a:chExt cx="8105775" cy="2824162"/>
          </a:xfrm>
        </p:grpSpPr>
        <p:grpSp>
          <p:nvGrpSpPr>
            <p:cNvPr id="122" name="Group 121"/>
            <p:cNvGrpSpPr/>
            <p:nvPr/>
          </p:nvGrpSpPr>
          <p:grpSpPr>
            <a:xfrm>
              <a:off x="537937" y="3770766"/>
              <a:ext cx="8105775" cy="2824162"/>
              <a:chOff x="537937" y="3770766"/>
              <a:chExt cx="8105775" cy="2824162"/>
            </a:xfrm>
          </p:grpSpPr>
          <p:sp>
            <p:nvSpPr>
              <p:cNvPr id="5" name="Freeform 189"/>
              <p:cNvSpPr>
                <a:spLocks noEditPoints="1"/>
              </p:cNvSpPr>
              <p:nvPr/>
            </p:nvSpPr>
            <p:spPr bwMode="auto">
              <a:xfrm>
                <a:off x="537937" y="3770766"/>
                <a:ext cx="8105775" cy="581025"/>
              </a:xfrm>
              <a:custGeom>
                <a:avLst/>
                <a:gdLst>
                  <a:gd name="T0" fmla="*/ 3749 w 5106"/>
                  <a:gd name="T1" fmla="*/ 0 h 366"/>
                  <a:gd name="T2" fmla="*/ 5106 w 5106"/>
                  <a:gd name="T3" fmla="*/ 0 h 366"/>
                  <a:gd name="T4" fmla="*/ 5106 w 5106"/>
                  <a:gd name="T5" fmla="*/ 366 h 366"/>
                  <a:gd name="T6" fmla="*/ 3749 w 5106"/>
                  <a:gd name="T7" fmla="*/ 366 h 366"/>
                  <a:gd name="T8" fmla="*/ 3749 w 5106"/>
                  <a:gd name="T9" fmla="*/ 0 h 366"/>
                  <a:gd name="T10" fmla="*/ 2598 w 5106"/>
                  <a:gd name="T11" fmla="*/ 0 h 366"/>
                  <a:gd name="T12" fmla="*/ 3749 w 5106"/>
                  <a:gd name="T13" fmla="*/ 0 h 366"/>
                  <a:gd name="T14" fmla="*/ 3749 w 5106"/>
                  <a:gd name="T15" fmla="*/ 366 h 366"/>
                  <a:gd name="T16" fmla="*/ 2598 w 5106"/>
                  <a:gd name="T17" fmla="*/ 366 h 366"/>
                  <a:gd name="T18" fmla="*/ 2598 w 5106"/>
                  <a:gd name="T19" fmla="*/ 0 h 366"/>
                  <a:gd name="T20" fmla="*/ 1550 w 5106"/>
                  <a:gd name="T21" fmla="*/ 0 h 366"/>
                  <a:gd name="T22" fmla="*/ 2598 w 5106"/>
                  <a:gd name="T23" fmla="*/ 0 h 366"/>
                  <a:gd name="T24" fmla="*/ 2598 w 5106"/>
                  <a:gd name="T25" fmla="*/ 366 h 366"/>
                  <a:gd name="T26" fmla="*/ 1550 w 5106"/>
                  <a:gd name="T27" fmla="*/ 366 h 366"/>
                  <a:gd name="T28" fmla="*/ 1550 w 5106"/>
                  <a:gd name="T29" fmla="*/ 0 h 366"/>
                  <a:gd name="T30" fmla="*/ 522 w 5106"/>
                  <a:gd name="T31" fmla="*/ 0 h 366"/>
                  <a:gd name="T32" fmla="*/ 1550 w 5106"/>
                  <a:gd name="T33" fmla="*/ 0 h 366"/>
                  <a:gd name="T34" fmla="*/ 1550 w 5106"/>
                  <a:gd name="T35" fmla="*/ 366 h 366"/>
                  <a:gd name="T36" fmla="*/ 522 w 5106"/>
                  <a:gd name="T37" fmla="*/ 366 h 366"/>
                  <a:gd name="T38" fmla="*/ 522 w 5106"/>
                  <a:gd name="T39" fmla="*/ 0 h 366"/>
                  <a:gd name="T40" fmla="*/ 0 w 5106"/>
                  <a:gd name="T41" fmla="*/ 0 h 366"/>
                  <a:gd name="T42" fmla="*/ 522 w 5106"/>
                  <a:gd name="T43" fmla="*/ 0 h 366"/>
                  <a:gd name="T44" fmla="*/ 522 w 5106"/>
                  <a:gd name="T45" fmla="*/ 366 h 366"/>
                  <a:gd name="T46" fmla="*/ 0 w 5106"/>
                  <a:gd name="T47" fmla="*/ 366 h 366"/>
                  <a:gd name="T48" fmla="*/ 0 w 5106"/>
                  <a:gd name="T49"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6" h="366">
                    <a:moveTo>
                      <a:pt x="3749" y="0"/>
                    </a:moveTo>
                    <a:lnTo>
                      <a:pt x="5106" y="0"/>
                    </a:lnTo>
                    <a:lnTo>
                      <a:pt x="5106" y="366"/>
                    </a:lnTo>
                    <a:lnTo>
                      <a:pt x="3749" y="366"/>
                    </a:lnTo>
                    <a:lnTo>
                      <a:pt x="3749" y="0"/>
                    </a:lnTo>
                    <a:close/>
                    <a:moveTo>
                      <a:pt x="2598" y="0"/>
                    </a:moveTo>
                    <a:lnTo>
                      <a:pt x="3749" y="0"/>
                    </a:lnTo>
                    <a:lnTo>
                      <a:pt x="3749" y="366"/>
                    </a:lnTo>
                    <a:lnTo>
                      <a:pt x="2598" y="366"/>
                    </a:lnTo>
                    <a:lnTo>
                      <a:pt x="2598" y="0"/>
                    </a:lnTo>
                    <a:close/>
                    <a:moveTo>
                      <a:pt x="1550" y="0"/>
                    </a:moveTo>
                    <a:lnTo>
                      <a:pt x="2598" y="0"/>
                    </a:lnTo>
                    <a:lnTo>
                      <a:pt x="2598" y="366"/>
                    </a:lnTo>
                    <a:lnTo>
                      <a:pt x="1550" y="366"/>
                    </a:lnTo>
                    <a:lnTo>
                      <a:pt x="1550" y="0"/>
                    </a:lnTo>
                    <a:close/>
                    <a:moveTo>
                      <a:pt x="522" y="0"/>
                    </a:moveTo>
                    <a:lnTo>
                      <a:pt x="1550" y="0"/>
                    </a:lnTo>
                    <a:lnTo>
                      <a:pt x="1550" y="366"/>
                    </a:lnTo>
                    <a:lnTo>
                      <a:pt x="522" y="366"/>
                    </a:lnTo>
                    <a:lnTo>
                      <a:pt x="522" y="0"/>
                    </a:lnTo>
                    <a:close/>
                    <a:moveTo>
                      <a:pt x="0" y="0"/>
                    </a:moveTo>
                    <a:lnTo>
                      <a:pt x="522" y="0"/>
                    </a:lnTo>
                    <a:lnTo>
                      <a:pt x="522" y="366"/>
                    </a:lnTo>
                    <a:lnTo>
                      <a:pt x="0" y="366"/>
                    </a:lnTo>
                    <a:lnTo>
                      <a:pt x="0" y="0"/>
                    </a:lnTo>
                    <a:close/>
                  </a:path>
                </a:pathLst>
              </a:custGeom>
              <a:solidFill>
                <a:srgbClr val="DA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90"/>
              <p:cNvSpPr>
                <a:spLocks noEditPoints="1"/>
              </p:cNvSpPr>
              <p:nvPr/>
            </p:nvSpPr>
            <p:spPr bwMode="auto">
              <a:xfrm>
                <a:off x="537937" y="4351791"/>
                <a:ext cx="8105775" cy="1677988"/>
              </a:xfrm>
              <a:custGeom>
                <a:avLst/>
                <a:gdLst>
                  <a:gd name="T0" fmla="*/ 3749 w 5106"/>
                  <a:gd name="T1" fmla="*/ 705 h 1057"/>
                  <a:gd name="T2" fmla="*/ 5106 w 5106"/>
                  <a:gd name="T3" fmla="*/ 705 h 1057"/>
                  <a:gd name="T4" fmla="*/ 5106 w 5106"/>
                  <a:gd name="T5" fmla="*/ 1057 h 1057"/>
                  <a:gd name="T6" fmla="*/ 3749 w 5106"/>
                  <a:gd name="T7" fmla="*/ 1057 h 1057"/>
                  <a:gd name="T8" fmla="*/ 3749 w 5106"/>
                  <a:gd name="T9" fmla="*/ 705 h 1057"/>
                  <a:gd name="T10" fmla="*/ 2598 w 5106"/>
                  <a:gd name="T11" fmla="*/ 705 h 1057"/>
                  <a:gd name="T12" fmla="*/ 3749 w 5106"/>
                  <a:gd name="T13" fmla="*/ 705 h 1057"/>
                  <a:gd name="T14" fmla="*/ 3749 w 5106"/>
                  <a:gd name="T15" fmla="*/ 1057 h 1057"/>
                  <a:gd name="T16" fmla="*/ 2598 w 5106"/>
                  <a:gd name="T17" fmla="*/ 1057 h 1057"/>
                  <a:gd name="T18" fmla="*/ 2598 w 5106"/>
                  <a:gd name="T19" fmla="*/ 705 h 1057"/>
                  <a:gd name="T20" fmla="*/ 1550 w 5106"/>
                  <a:gd name="T21" fmla="*/ 705 h 1057"/>
                  <a:gd name="T22" fmla="*/ 2598 w 5106"/>
                  <a:gd name="T23" fmla="*/ 705 h 1057"/>
                  <a:gd name="T24" fmla="*/ 2598 w 5106"/>
                  <a:gd name="T25" fmla="*/ 1057 h 1057"/>
                  <a:gd name="T26" fmla="*/ 1550 w 5106"/>
                  <a:gd name="T27" fmla="*/ 1057 h 1057"/>
                  <a:gd name="T28" fmla="*/ 1550 w 5106"/>
                  <a:gd name="T29" fmla="*/ 705 h 1057"/>
                  <a:gd name="T30" fmla="*/ 522 w 5106"/>
                  <a:gd name="T31" fmla="*/ 705 h 1057"/>
                  <a:gd name="T32" fmla="*/ 1550 w 5106"/>
                  <a:gd name="T33" fmla="*/ 705 h 1057"/>
                  <a:gd name="T34" fmla="*/ 1550 w 5106"/>
                  <a:gd name="T35" fmla="*/ 1057 h 1057"/>
                  <a:gd name="T36" fmla="*/ 522 w 5106"/>
                  <a:gd name="T37" fmla="*/ 1057 h 1057"/>
                  <a:gd name="T38" fmla="*/ 522 w 5106"/>
                  <a:gd name="T39" fmla="*/ 705 h 1057"/>
                  <a:gd name="T40" fmla="*/ 0 w 5106"/>
                  <a:gd name="T41" fmla="*/ 705 h 1057"/>
                  <a:gd name="T42" fmla="*/ 522 w 5106"/>
                  <a:gd name="T43" fmla="*/ 705 h 1057"/>
                  <a:gd name="T44" fmla="*/ 522 w 5106"/>
                  <a:gd name="T45" fmla="*/ 1057 h 1057"/>
                  <a:gd name="T46" fmla="*/ 0 w 5106"/>
                  <a:gd name="T47" fmla="*/ 1057 h 1057"/>
                  <a:gd name="T48" fmla="*/ 0 w 5106"/>
                  <a:gd name="T49" fmla="*/ 705 h 1057"/>
                  <a:gd name="T50" fmla="*/ 3749 w 5106"/>
                  <a:gd name="T51" fmla="*/ 0 h 1057"/>
                  <a:gd name="T52" fmla="*/ 5106 w 5106"/>
                  <a:gd name="T53" fmla="*/ 0 h 1057"/>
                  <a:gd name="T54" fmla="*/ 5106 w 5106"/>
                  <a:gd name="T55" fmla="*/ 352 h 1057"/>
                  <a:gd name="T56" fmla="*/ 3749 w 5106"/>
                  <a:gd name="T57" fmla="*/ 352 h 1057"/>
                  <a:gd name="T58" fmla="*/ 3749 w 5106"/>
                  <a:gd name="T59" fmla="*/ 0 h 1057"/>
                  <a:gd name="T60" fmla="*/ 2598 w 5106"/>
                  <a:gd name="T61" fmla="*/ 0 h 1057"/>
                  <a:gd name="T62" fmla="*/ 3749 w 5106"/>
                  <a:gd name="T63" fmla="*/ 0 h 1057"/>
                  <a:gd name="T64" fmla="*/ 3749 w 5106"/>
                  <a:gd name="T65" fmla="*/ 352 h 1057"/>
                  <a:gd name="T66" fmla="*/ 2598 w 5106"/>
                  <a:gd name="T67" fmla="*/ 352 h 1057"/>
                  <a:gd name="T68" fmla="*/ 2598 w 5106"/>
                  <a:gd name="T69" fmla="*/ 0 h 1057"/>
                  <a:gd name="T70" fmla="*/ 1550 w 5106"/>
                  <a:gd name="T71" fmla="*/ 0 h 1057"/>
                  <a:gd name="T72" fmla="*/ 2598 w 5106"/>
                  <a:gd name="T73" fmla="*/ 0 h 1057"/>
                  <a:gd name="T74" fmla="*/ 2598 w 5106"/>
                  <a:gd name="T75" fmla="*/ 352 h 1057"/>
                  <a:gd name="T76" fmla="*/ 1550 w 5106"/>
                  <a:gd name="T77" fmla="*/ 352 h 1057"/>
                  <a:gd name="T78" fmla="*/ 1550 w 5106"/>
                  <a:gd name="T79" fmla="*/ 0 h 1057"/>
                  <a:gd name="T80" fmla="*/ 522 w 5106"/>
                  <a:gd name="T81" fmla="*/ 0 h 1057"/>
                  <a:gd name="T82" fmla="*/ 1550 w 5106"/>
                  <a:gd name="T83" fmla="*/ 0 h 1057"/>
                  <a:gd name="T84" fmla="*/ 1550 w 5106"/>
                  <a:gd name="T85" fmla="*/ 352 h 1057"/>
                  <a:gd name="T86" fmla="*/ 522 w 5106"/>
                  <a:gd name="T87" fmla="*/ 352 h 1057"/>
                  <a:gd name="T88" fmla="*/ 522 w 5106"/>
                  <a:gd name="T89" fmla="*/ 0 h 1057"/>
                  <a:gd name="T90" fmla="*/ 0 w 5106"/>
                  <a:gd name="T91" fmla="*/ 0 h 1057"/>
                  <a:gd name="T92" fmla="*/ 522 w 5106"/>
                  <a:gd name="T93" fmla="*/ 0 h 1057"/>
                  <a:gd name="T94" fmla="*/ 522 w 5106"/>
                  <a:gd name="T95" fmla="*/ 352 h 1057"/>
                  <a:gd name="T96" fmla="*/ 0 w 5106"/>
                  <a:gd name="T97" fmla="*/ 352 h 1057"/>
                  <a:gd name="T98" fmla="*/ 0 w 5106"/>
                  <a:gd name="T99"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06" h="1057">
                    <a:moveTo>
                      <a:pt x="3749" y="705"/>
                    </a:moveTo>
                    <a:lnTo>
                      <a:pt x="5106" y="705"/>
                    </a:lnTo>
                    <a:lnTo>
                      <a:pt x="5106" y="1057"/>
                    </a:lnTo>
                    <a:lnTo>
                      <a:pt x="3749" y="1057"/>
                    </a:lnTo>
                    <a:lnTo>
                      <a:pt x="3749" y="705"/>
                    </a:lnTo>
                    <a:close/>
                    <a:moveTo>
                      <a:pt x="2598" y="705"/>
                    </a:moveTo>
                    <a:lnTo>
                      <a:pt x="3749" y="705"/>
                    </a:lnTo>
                    <a:lnTo>
                      <a:pt x="3749" y="1057"/>
                    </a:lnTo>
                    <a:lnTo>
                      <a:pt x="2598" y="1057"/>
                    </a:lnTo>
                    <a:lnTo>
                      <a:pt x="2598" y="705"/>
                    </a:lnTo>
                    <a:close/>
                    <a:moveTo>
                      <a:pt x="1550" y="705"/>
                    </a:moveTo>
                    <a:lnTo>
                      <a:pt x="2598" y="705"/>
                    </a:lnTo>
                    <a:lnTo>
                      <a:pt x="2598" y="1057"/>
                    </a:lnTo>
                    <a:lnTo>
                      <a:pt x="1550" y="1057"/>
                    </a:lnTo>
                    <a:lnTo>
                      <a:pt x="1550" y="705"/>
                    </a:lnTo>
                    <a:close/>
                    <a:moveTo>
                      <a:pt x="522" y="705"/>
                    </a:moveTo>
                    <a:lnTo>
                      <a:pt x="1550" y="705"/>
                    </a:lnTo>
                    <a:lnTo>
                      <a:pt x="1550" y="1057"/>
                    </a:lnTo>
                    <a:lnTo>
                      <a:pt x="522" y="1057"/>
                    </a:lnTo>
                    <a:lnTo>
                      <a:pt x="522" y="705"/>
                    </a:lnTo>
                    <a:close/>
                    <a:moveTo>
                      <a:pt x="0" y="705"/>
                    </a:moveTo>
                    <a:lnTo>
                      <a:pt x="522" y="705"/>
                    </a:lnTo>
                    <a:lnTo>
                      <a:pt x="522" y="1057"/>
                    </a:lnTo>
                    <a:lnTo>
                      <a:pt x="0" y="1057"/>
                    </a:lnTo>
                    <a:lnTo>
                      <a:pt x="0" y="705"/>
                    </a:lnTo>
                    <a:close/>
                    <a:moveTo>
                      <a:pt x="3749" y="0"/>
                    </a:moveTo>
                    <a:lnTo>
                      <a:pt x="5106" y="0"/>
                    </a:lnTo>
                    <a:lnTo>
                      <a:pt x="5106" y="352"/>
                    </a:lnTo>
                    <a:lnTo>
                      <a:pt x="3749" y="352"/>
                    </a:lnTo>
                    <a:lnTo>
                      <a:pt x="3749" y="0"/>
                    </a:lnTo>
                    <a:close/>
                    <a:moveTo>
                      <a:pt x="2598" y="0"/>
                    </a:moveTo>
                    <a:lnTo>
                      <a:pt x="3749" y="0"/>
                    </a:lnTo>
                    <a:lnTo>
                      <a:pt x="3749" y="352"/>
                    </a:lnTo>
                    <a:lnTo>
                      <a:pt x="2598" y="352"/>
                    </a:lnTo>
                    <a:lnTo>
                      <a:pt x="2598" y="0"/>
                    </a:lnTo>
                    <a:close/>
                    <a:moveTo>
                      <a:pt x="1550" y="0"/>
                    </a:moveTo>
                    <a:lnTo>
                      <a:pt x="2598" y="0"/>
                    </a:lnTo>
                    <a:lnTo>
                      <a:pt x="2598" y="352"/>
                    </a:lnTo>
                    <a:lnTo>
                      <a:pt x="1550" y="352"/>
                    </a:lnTo>
                    <a:lnTo>
                      <a:pt x="1550" y="0"/>
                    </a:lnTo>
                    <a:close/>
                    <a:moveTo>
                      <a:pt x="522" y="0"/>
                    </a:moveTo>
                    <a:lnTo>
                      <a:pt x="1550" y="0"/>
                    </a:lnTo>
                    <a:lnTo>
                      <a:pt x="1550" y="352"/>
                    </a:lnTo>
                    <a:lnTo>
                      <a:pt x="522" y="352"/>
                    </a:lnTo>
                    <a:lnTo>
                      <a:pt x="522" y="0"/>
                    </a:lnTo>
                    <a:close/>
                    <a:moveTo>
                      <a:pt x="0" y="0"/>
                    </a:moveTo>
                    <a:lnTo>
                      <a:pt x="522" y="0"/>
                    </a:lnTo>
                    <a:lnTo>
                      <a:pt x="522" y="352"/>
                    </a:lnTo>
                    <a:lnTo>
                      <a:pt x="0" y="352"/>
                    </a:lnTo>
                    <a:lnTo>
                      <a:pt x="0" y="0"/>
                    </a:lnTo>
                    <a:close/>
                  </a:path>
                </a:pathLst>
              </a:custGeom>
              <a:solidFill>
                <a:srgbClr val="E9F7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191"/>
              <p:cNvSpPr>
                <a:spLocks noEditPoints="1"/>
              </p:cNvSpPr>
              <p:nvPr/>
            </p:nvSpPr>
            <p:spPr bwMode="auto">
              <a:xfrm>
                <a:off x="537937" y="4910591"/>
                <a:ext cx="8105775" cy="1679575"/>
              </a:xfrm>
              <a:custGeom>
                <a:avLst/>
                <a:gdLst>
                  <a:gd name="T0" fmla="*/ 3749 w 5106"/>
                  <a:gd name="T1" fmla="*/ 705 h 1058"/>
                  <a:gd name="T2" fmla="*/ 5106 w 5106"/>
                  <a:gd name="T3" fmla="*/ 705 h 1058"/>
                  <a:gd name="T4" fmla="*/ 5106 w 5106"/>
                  <a:gd name="T5" fmla="*/ 1058 h 1058"/>
                  <a:gd name="T6" fmla="*/ 3749 w 5106"/>
                  <a:gd name="T7" fmla="*/ 1058 h 1058"/>
                  <a:gd name="T8" fmla="*/ 3749 w 5106"/>
                  <a:gd name="T9" fmla="*/ 705 h 1058"/>
                  <a:gd name="T10" fmla="*/ 2598 w 5106"/>
                  <a:gd name="T11" fmla="*/ 705 h 1058"/>
                  <a:gd name="T12" fmla="*/ 3749 w 5106"/>
                  <a:gd name="T13" fmla="*/ 705 h 1058"/>
                  <a:gd name="T14" fmla="*/ 3749 w 5106"/>
                  <a:gd name="T15" fmla="*/ 1058 h 1058"/>
                  <a:gd name="T16" fmla="*/ 2598 w 5106"/>
                  <a:gd name="T17" fmla="*/ 1058 h 1058"/>
                  <a:gd name="T18" fmla="*/ 2598 w 5106"/>
                  <a:gd name="T19" fmla="*/ 705 h 1058"/>
                  <a:gd name="T20" fmla="*/ 1550 w 5106"/>
                  <a:gd name="T21" fmla="*/ 705 h 1058"/>
                  <a:gd name="T22" fmla="*/ 2598 w 5106"/>
                  <a:gd name="T23" fmla="*/ 705 h 1058"/>
                  <a:gd name="T24" fmla="*/ 2598 w 5106"/>
                  <a:gd name="T25" fmla="*/ 1058 h 1058"/>
                  <a:gd name="T26" fmla="*/ 1550 w 5106"/>
                  <a:gd name="T27" fmla="*/ 1058 h 1058"/>
                  <a:gd name="T28" fmla="*/ 1550 w 5106"/>
                  <a:gd name="T29" fmla="*/ 705 h 1058"/>
                  <a:gd name="T30" fmla="*/ 522 w 5106"/>
                  <a:gd name="T31" fmla="*/ 705 h 1058"/>
                  <a:gd name="T32" fmla="*/ 1550 w 5106"/>
                  <a:gd name="T33" fmla="*/ 705 h 1058"/>
                  <a:gd name="T34" fmla="*/ 1550 w 5106"/>
                  <a:gd name="T35" fmla="*/ 1058 h 1058"/>
                  <a:gd name="T36" fmla="*/ 522 w 5106"/>
                  <a:gd name="T37" fmla="*/ 1058 h 1058"/>
                  <a:gd name="T38" fmla="*/ 522 w 5106"/>
                  <a:gd name="T39" fmla="*/ 705 h 1058"/>
                  <a:gd name="T40" fmla="*/ 0 w 5106"/>
                  <a:gd name="T41" fmla="*/ 705 h 1058"/>
                  <a:gd name="T42" fmla="*/ 522 w 5106"/>
                  <a:gd name="T43" fmla="*/ 705 h 1058"/>
                  <a:gd name="T44" fmla="*/ 522 w 5106"/>
                  <a:gd name="T45" fmla="*/ 1058 h 1058"/>
                  <a:gd name="T46" fmla="*/ 0 w 5106"/>
                  <a:gd name="T47" fmla="*/ 1058 h 1058"/>
                  <a:gd name="T48" fmla="*/ 0 w 5106"/>
                  <a:gd name="T49" fmla="*/ 705 h 1058"/>
                  <a:gd name="T50" fmla="*/ 3749 w 5106"/>
                  <a:gd name="T51" fmla="*/ 0 h 1058"/>
                  <a:gd name="T52" fmla="*/ 5106 w 5106"/>
                  <a:gd name="T53" fmla="*/ 0 h 1058"/>
                  <a:gd name="T54" fmla="*/ 5106 w 5106"/>
                  <a:gd name="T55" fmla="*/ 353 h 1058"/>
                  <a:gd name="T56" fmla="*/ 3749 w 5106"/>
                  <a:gd name="T57" fmla="*/ 353 h 1058"/>
                  <a:gd name="T58" fmla="*/ 3749 w 5106"/>
                  <a:gd name="T59" fmla="*/ 0 h 1058"/>
                  <a:gd name="T60" fmla="*/ 2598 w 5106"/>
                  <a:gd name="T61" fmla="*/ 0 h 1058"/>
                  <a:gd name="T62" fmla="*/ 3749 w 5106"/>
                  <a:gd name="T63" fmla="*/ 0 h 1058"/>
                  <a:gd name="T64" fmla="*/ 3749 w 5106"/>
                  <a:gd name="T65" fmla="*/ 353 h 1058"/>
                  <a:gd name="T66" fmla="*/ 2598 w 5106"/>
                  <a:gd name="T67" fmla="*/ 353 h 1058"/>
                  <a:gd name="T68" fmla="*/ 2598 w 5106"/>
                  <a:gd name="T69" fmla="*/ 0 h 1058"/>
                  <a:gd name="T70" fmla="*/ 1550 w 5106"/>
                  <a:gd name="T71" fmla="*/ 0 h 1058"/>
                  <a:gd name="T72" fmla="*/ 2598 w 5106"/>
                  <a:gd name="T73" fmla="*/ 0 h 1058"/>
                  <a:gd name="T74" fmla="*/ 2598 w 5106"/>
                  <a:gd name="T75" fmla="*/ 353 h 1058"/>
                  <a:gd name="T76" fmla="*/ 1550 w 5106"/>
                  <a:gd name="T77" fmla="*/ 353 h 1058"/>
                  <a:gd name="T78" fmla="*/ 1550 w 5106"/>
                  <a:gd name="T79" fmla="*/ 0 h 1058"/>
                  <a:gd name="T80" fmla="*/ 522 w 5106"/>
                  <a:gd name="T81" fmla="*/ 0 h 1058"/>
                  <a:gd name="T82" fmla="*/ 1550 w 5106"/>
                  <a:gd name="T83" fmla="*/ 0 h 1058"/>
                  <a:gd name="T84" fmla="*/ 1550 w 5106"/>
                  <a:gd name="T85" fmla="*/ 353 h 1058"/>
                  <a:gd name="T86" fmla="*/ 522 w 5106"/>
                  <a:gd name="T87" fmla="*/ 353 h 1058"/>
                  <a:gd name="T88" fmla="*/ 522 w 5106"/>
                  <a:gd name="T89" fmla="*/ 0 h 1058"/>
                  <a:gd name="T90" fmla="*/ 0 w 5106"/>
                  <a:gd name="T91" fmla="*/ 0 h 1058"/>
                  <a:gd name="T92" fmla="*/ 522 w 5106"/>
                  <a:gd name="T93" fmla="*/ 0 h 1058"/>
                  <a:gd name="T94" fmla="*/ 522 w 5106"/>
                  <a:gd name="T95" fmla="*/ 353 h 1058"/>
                  <a:gd name="T96" fmla="*/ 0 w 5106"/>
                  <a:gd name="T97" fmla="*/ 353 h 1058"/>
                  <a:gd name="T98" fmla="*/ 0 w 5106"/>
                  <a:gd name="T9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06" h="1058">
                    <a:moveTo>
                      <a:pt x="3749" y="705"/>
                    </a:moveTo>
                    <a:lnTo>
                      <a:pt x="5106" y="705"/>
                    </a:lnTo>
                    <a:lnTo>
                      <a:pt x="5106" y="1058"/>
                    </a:lnTo>
                    <a:lnTo>
                      <a:pt x="3749" y="1058"/>
                    </a:lnTo>
                    <a:lnTo>
                      <a:pt x="3749" y="705"/>
                    </a:lnTo>
                    <a:close/>
                    <a:moveTo>
                      <a:pt x="2598" y="705"/>
                    </a:moveTo>
                    <a:lnTo>
                      <a:pt x="3749" y="705"/>
                    </a:lnTo>
                    <a:lnTo>
                      <a:pt x="3749" y="1058"/>
                    </a:lnTo>
                    <a:lnTo>
                      <a:pt x="2598" y="1058"/>
                    </a:lnTo>
                    <a:lnTo>
                      <a:pt x="2598" y="705"/>
                    </a:lnTo>
                    <a:close/>
                    <a:moveTo>
                      <a:pt x="1550" y="705"/>
                    </a:moveTo>
                    <a:lnTo>
                      <a:pt x="2598" y="705"/>
                    </a:lnTo>
                    <a:lnTo>
                      <a:pt x="2598" y="1058"/>
                    </a:lnTo>
                    <a:lnTo>
                      <a:pt x="1550" y="1058"/>
                    </a:lnTo>
                    <a:lnTo>
                      <a:pt x="1550" y="705"/>
                    </a:lnTo>
                    <a:close/>
                    <a:moveTo>
                      <a:pt x="522" y="705"/>
                    </a:moveTo>
                    <a:lnTo>
                      <a:pt x="1550" y="705"/>
                    </a:lnTo>
                    <a:lnTo>
                      <a:pt x="1550" y="1058"/>
                    </a:lnTo>
                    <a:lnTo>
                      <a:pt x="522" y="1058"/>
                    </a:lnTo>
                    <a:lnTo>
                      <a:pt x="522" y="705"/>
                    </a:lnTo>
                    <a:close/>
                    <a:moveTo>
                      <a:pt x="0" y="705"/>
                    </a:moveTo>
                    <a:lnTo>
                      <a:pt x="522" y="705"/>
                    </a:lnTo>
                    <a:lnTo>
                      <a:pt x="522" y="1058"/>
                    </a:lnTo>
                    <a:lnTo>
                      <a:pt x="0" y="1058"/>
                    </a:lnTo>
                    <a:lnTo>
                      <a:pt x="0" y="705"/>
                    </a:lnTo>
                    <a:close/>
                    <a:moveTo>
                      <a:pt x="3749" y="0"/>
                    </a:moveTo>
                    <a:lnTo>
                      <a:pt x="5106" y="0"/>
                    </a:lnTo>
                    <a:lnTo>
                      <a:pt x="5106" y="353"/>
                    </a:lnTo>
                    <a:lnTo>
                      <a:pt x="3749" y="353"/>
                    </a:lnTo>
                    <a:lnTo>
                      <a:pt x="3749" y="0"/>
                    </a:lnTo>
                    <a:close/>
                    <a:moveTo>
                      <a:pt x="2598" y="0"/>
                    </a:moveTo>
                    <a:lnTo>
                      <a:pt x="3749" y="0"/>
                    </a:lnTo>
                    <a:lnTo>
                      <a:pt x="3749" y="353"/>
                    </a:lnTo>
                    <a:lnTo>
                      <a:pt x="2598" y="353"/>
                    </a:lnTo>
                    <a:lnTo>
                      <a:pt x="2598" y="0"/>
                    </a:lnTo>
                    <a:close/>
                    <a:moveTo>
                      <a:pt x="1550" y="0"/>
                    </a:moveTo>
                    <a:lnTo>
                      <a:pt x="2598" y="0"/>
                    </a:lnTo>
                    <a:lnTo>
                      <a:pt x="2598" y="353"/>
                    </a:lnTo>
                    <a:lnTo>
                      <a:pt x="1550" y="353"/>
                    </a:lnTo>
                    <a:lnTo>
                      <a:pt x="1550" y="0"/>
                    </a:lnTo>
                    <a:close/>
                    <a:moveTo>
                      <a:pt x="522" y="0"/>
                    </a:moveTo>
                    <a:lnTo>
                      <a:pt x="1550" y="0"/>
                    </a:lnTo>
                    <a:lnTo>
                      <a:pt x="1550" y="353"/>
                    </a:lnTo>
                    <a:lnTo>
                      <a:pt x="522" y="353"/>
                    </a:lnTo>
                    <a:lnTo>
                      <a:pt x="522" y="0"/>
                    </a:lnTo>
                    <a:close/>
                    <a:moveTo>
                      <a:pt x="0" y="0"/>
                    </a:moveTo>
                    <a:lnTo>
                      <a:pt x="522" y="0"/>
                    </a:lnTo>
                    <a:lnTo>
                      <a:pt x="522" y="353"/>
                    </a:lnTo>
                    <a:lnTo>
                      <a:pt x="0" y="353"/>
                    </a:lnTo>
                    <a:lnTo>
                      <a:pt x="0" y="0"/>
                    </a:lnTo>
                    <a:close/>
                  </a:path>
                </a:pathLst>
              </a:custGeom>
              <a:solidFill>
                <a:srgbClr val="CFED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192"/>
              <p:cNvSpPr>
                <a:spLocks noChangeShapeType="1"/>
              </p:cNvSpPr>
              <p:nvPr/>
            </p:nvSpPr>
            <p:spPr bwMode="auto">
              <a:xfrm flipV="1">
                <a:off x="1366612" y="3770766"/>
                <a:ext cx="0" cy="57626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193"/>
              <p:cNvSpPr>
                <a:spLocks noChangeShapeType="1"/>
              </p:cNvSpPr>
              <p:nvPr/>
            </p:nvSpPr>
            <p:spPr bwMode="auto">
              <a:xfrm flipV="1">
                <a:off x="2998562" y="3770766"/>
                <a:ext cx="0" cy="57626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194"/>
              <p:cNvSpPr>
                <a:spLocks noChangeShapeType="1"/>
              </p:cNvSpPr>
              <p:nvPr/>
            </p:nvSpPr>
            <p:spPr bwMode="auto">
              <a:xfrm flipV="1">
                <a:off x="4662262" y="3770766"/>
                <a:ext cx="0" cy="57626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195"/>
              <p:cNvSpPr>
                <a:spLocks noChangeShapeType="1"/>
              </p:cNvSpPr>
              <p:nvPr/>
            </p:nvSpPr>
            <p:spPr bwMode="auto">
              <a:xfrm flipV="1">
                <a:off x="6489475" y="3770766"/>
                <a:ext cx="0" cy="57626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96"/>
              <p:cNvSpPr>
                <a:spLocks/>
              </p:cNvSpPr>
              <p:nvPr/>
            </p:nvSpPr>
            <p:spPr bwMode="auto">
              <a:xfrm>
                <a:off x="537937" y="4351791"/>
                <a:ext cx="2460625" cy="0"/>
              </a:xfrm>
              <a:custGeom>
                <a:avLst/>
                <a:gdLst>
                  <a:gd name="T0" fmla="*/ 0 w 1550"/>
                  <a:gd name="T1" fmla="*/ 522 w 1550"/>
                  <a:gd name="T2" fmla="*/ 1550 w 1550"/>
                </a:gdLst>
                <a:ahLst/>
                <a:cxnLst>
                  <a:cxn ang="0">
                    <a:pos x="T0" y="0"/>
                  </a:cxn>
                  <a:cxn ang="0">
                    <a:pos x="T1" y="0"/>
                  </a:cxn>
                  <a:cxn ang="0">
                    <a:pos x="T2" y="0"/>
                  </a:cxn>
                </a:cxnLst>
                <a:rect l="0" t="0" r="r" b="b"/>
                <a:pathLst>
                  <a:path w="1550">
                    <a:moveTo>
                      <a:pt x="0" y="0"/>
                    </a:moveTo>
                    <a:lnTo>
                      <a:pt x="522" y="0"/>
                    </a:lnTo>
                    <a:lnTo>
                      <a:pt x="1550" y="0"/>
                    </a:lnTo>
                  </a:path>
                </a:pathLst>
              </a:custGeom>
              <a:noFill/>
              <a:ln w="1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97"/>
              <p:cNvSpPr>
                <a:spLocks noChangeShapeType="1"/>
              </p:cNvSpPr>
              <p:nvPr/>
            </p:nvSpPr>
            <p:spPr bwMode="auto">
              <a:xfrm flipV="1">
                <a:off x="1366612" y="4361316"/>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98"/>
              <p:cNvSpPr>
                <a:spLocks noChangeShapeType="1"/>
              </p:cNvSpPr>
              <p:nvPr/>
            </p:nvSpPr>
            <p:spPr bwMode="auto">
              <a:xfrm>
                <a:off x="2998562" y="4351791"/>
                <a:ext cx="1663700"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199"/>
              <p:cNvSpPr>
                <a:spLocks noChangeShapeType="1"/>
              </p:cNvSpPr>
              <p:nvPr/>
            </p:nvSpPr>
            <p:spPr bwMode="auto">
              <a:xfrm flipV="1">
                <a:off x="2998562" y="4361316"/>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200"/>
              <p:cNvSpPr>
                <a:spLocks noChangeShapeType="1"/>
              </p:cNvSpPr>
              <p:nvPr/>
            </p:nvSpPr>
            <p:spPr bwMode="auto">
              <a:xfrm>
                <a:off x="4662262" y="4351791"/>
                <a:ext cx="1827213"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201"/>
              <p:cNvSpPr>
                <a:spLocks noChangeShapeType="1"/>
              </p:cNvSpPr>
              <p:nvPr/>
            </p:nvSpPr>
            <p:spPr bwMode="auto">
              <a:xfrm flipV="1">
                <a:off x="4662262" y="4361316"/>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203"/>
              <p:cNvSpPr>
                <a:spLocks noChangeShapeType="1"/>
              </p:cNvSpPr>
              <p:nvPr/>
            </p:nvSpPr>
            <p:spPr bwMode="auto">
              <a:xfrm flipV="1">
                <a:off x="6489475" y="4361316"/>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4"/>
              <p:cNvSpPr>
                <a:spLocks/>
              </p:cNvSpPr>
              <p:nvPr/>
            </p:nvSpPr>
            <p:spPr bwMode="auto">
              <a:xfrm>
                <a:off x="537937" y="4910591"/>
                <a:ext cx="2460625" cy="0"/>
              </a:xfrm>
              <a:custGeom>
                <a:avLst/>
                <a:gdLst>
                  <a:gd name="T0" fmla="*/ 0 w 1550"/>
                  <a:gd name="T1" fmla="*/ 522 w 1550"/>
                  <a:gd name="T2" fmla="*/ 1550 w 1550"/>
                </a:gdLst>
                <a:ahLst/>
                <a:cxnLst>
                  <a:cxn ang="0">
                    <a:pos x="T0" y="0"/>
                  </a:cxn>
                  <a:cxn ang="0">
                    <a:pos x="T1" y="0"/>
                  </a:cxn>
                  <a:cxn ang="0">
                    <a:pos x="T2" y="0"/>
                  </a:cxn>
                </a:cxnLst>
                <a:rect l="0" t="0" r="r" b="b"/>
                <a:pathLst>
                  <a:path w="1550">
                    <a:moveTo>
                      <a:pt x="0" y="0"/>
                    </a:moveTo>
                    <a:lnTo>
                      <a:pt x="522" y="0"/>
                    </a:lnTo>
                    <a:lnTo>
                      <a:pt x="1550" y="0"/>
                    </a:lnTo>
                  </a:path>
                </a:pathLst>
              </a:custGeom>
              <a:noFill/>
              <a:ln w="1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205"/>
              <p:cNvSpPr>
                <a:spLocks noChangeShapeType="1"/>
              </p:cNvSpPr>
              <p:nvPr/>
            </p:nvSpPr>
            <p:spPr bwMode="auto">
              <a:xfrm flipV="1">
                <a:off x="1366612" y="4921704"/>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06"/>
              <p:cNvSpPr>
                <a:spLocks noChangeShapeType="1"/>
              </p:cNvSpPr>
              <p:nvPr/>
            </p:nvSpPr>
            <p:spPr bwMode="auto">
              <a:xfrm>
                <a:off x="2998562" y="4910591"/>
                <a:ext cx="1663700"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207"/>
              <p:cNvSpPr>
                <a:spLocks noChangeShapeType="1"/>
              </p:cNvSpPr>
              <p:nvPr/>
            </p:nvSpPr>
            <p:spPr bwMode="auto">
              <a:xfrm flipV="1">
                <a:off x="2998562" y="4921704"/>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08"/>
              <p:cNvSpPr>
                <a:spLocks noChangeShapeType="1"/>
              </p:cNvSpPr>
              <p:nvPr/>
            </p:nvSpPr>
            <p:spPr bwMode="auto">
              <a:xfrm>
                <a:off x="4662262" y="4910591"/>
                <a:ext cx="1827213"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09"/>
              <p:cNvSpPr>
                <a:spLocks noChangeShapeType="1"/>
              </p:cNvSpPr>
              <p:nvPr/>
            </p:nvSpPr>
            <p:spPr bwMode="auto">
              <a:xfrm flipV="1">
                <a:off x="4662262" y="4921704"/>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11"/>
              <p:cNvSpPr>
                <a:spLocks noChangeShapeType="1"/>
              </p:cNvSpPr>
              <p:nvPr/>
            </p:nvSpPr>
            <p:spPr bwMode="auto">
              <a:xfrm flipV="1">
                <a:off x="6489475" y="4921704"/>
                <a:ext cx="0" cy="544513"/>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2"/>
              <p:cNvSpPr>
                <a:spLocks/>
              </p:cNvSpPr>
              <p:nvPr/>
            </p:nvSpPr>
            <p:spPr bwMode="auto">
              <a:xfrm>
                <a:off x="537937" y="5470979"/>
                <a:ext cx="2460625" cy="0"/>
              </a:xfrm>
              <a:custGeom>
                <a:avLst/>
                <a:gdLst>
                  <a:gd name="T0" fmla="*/ 0 w 1550"/>
                  <a:gd name="T1" fmla="*/ 522 w 1550"/>
                  <a:gd name="T2" fmla="*/ 1550 w 1550"/>
                </a:gdLst>
                <a:ahLst/>
                <a:cxnLst>
                  <a:cxn ang="0">
                    <a:pos x="T0" y="0"/>
                  </a:cxn>
                  <a:cxn ang="0">
                    <a:pos x="T1" y="0"/>
                  </a:cxn>
                  <a:cxn ang="0">
                    <a:pos x="T2" y="0"/>
                  </a:cxn>
                </a:cxnLst>
                <a:rect l="0" t="0" r="r" b="b"/>
                <a:pathLst>
                  <a:path w="1550">
                    <a:moveTo>
                      <a:pt x="0" y="0"/>
                    </a:moveTo>
                    <a:lnTo>
                      <a:pt x="522" y="0"/>
                    </a:lnTo>
                    <a:lnTo>
                      <a:pt x="1550" y="0"/>
                    </a:lnTo>
                  </a:path>
                </a:pathLst>
              </a:custGeom>
              <a:noFill/>
              <a:ln w="1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13"/>
              <p:cNvSpPr>
                <a:spLocks noChangeShapeType="1"/>
              </p:cNvSpPr>
              <p:nvPr/>
            </p:nvSpPr>
            <p:spPr bwMode="auto">
              <a:xfrm flipV="1">
                <a:off x="1366612" y="5482091"/>
                <a:ext cx="0" cy="54292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14"/>
              <p:cNvSpPr>
                <a:spLocks noChangeShapeType="1"/>
              </p:cNvSpPr>
              <p:nvPr/>
            </p:nvSpPr>
            <p:spPr bwMode="auto">
              <a:xfrm>
                <a:off x="2998562" y="5470979"/>
                <a:ext cx="1663700"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15"/>
              <p:cNvSpPr>
                <a:spLocks noChangeShapeType="1"/>
              </p:cNvSpPr>
              <p:nvPr/>
            </p:nvSpPr>
            <p:spPr bwMode="auto">
              <a:xfrm flipV="1">
                <a:off x="2998562" y="5482091"/>
                <a:ext cx="0" cy="54292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216"/>
              <p:cNvSpPr>
                <a:spLocks noChangeShapeType="1"/>
              </p:cNvSpPr>
              <p:nvPr/>
            </p:nvSpPr>
            <p:spPr bwMode="auto">
              <a:xfrm>
                <a:off x="4662262" y="5470979"/>
                <a:ext cx="1827213"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217"/>
              <p:cNvSpPr>
                <a:spLocks noChangeShapeType="1"/>
              </p:cNvSpPr>
              <p:nvPr/>
            </p:nvSpPr>
            <p:spPr bwMode="auto">
              <a:xfrm flipV="1">
                <a:off x="4662262" y="5482091"/>
                <a:ext cx="0" cy="54292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219"/>
              <p:cNvSpPr>
                <a:spLocks noChangeShapeType="1"/>
              </p:cNvSpPr>
              <p:nvPr/>
            </p:nvSpPr>
            <p:spPr bwMode="auto">
              <a:xfrm flipV="1">
                <a:off x="6489475" y="5482091"/>
                <a:ext cx="0" cy="54292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20"/>
              <p:cNvSpPr>
                <a:spLocks/>
              </p:cNvSpPr>
              <p:nvPr/>
            </p:nvSpPr>
            <p:spPr bwMode="auto">
              <a:xfrm>
                <a:off x="537937" y="6029779"/>
                <a:ext cx="2460625" cy="0"/>
              </a:xfrm>
              <a:custGeom>
                <a:avLst/>
                <a:gdLst>
                  <a:gd name="T0" fmla="*/ 0 w 1550"/>
                  <a:gd name="T1" fmla="*/ 522 w 1550"/>
                  <a:gd name="T2" fmla="*/ 1550 w 1550"/>
                </a:gdLst>
                <a:ahLst/>
                <a:cxnLst>
                  <a:cxn ang="0">
                    <a:pos x="T0" y="0"/>
                  </a:cxn>
                  <a:cxn ang="0">
                    <a:pos x="T1" y="0"/>
                  </a:cxn>
                  <a:cxn ang="0">
                    <a:pos x="T2" y="0"/>
                  </a:cxn>
                </a:cxnLst>
                <a:rect l="0" t="0" r="r" b="b"/>
                <a:pathLst>
                  <a:path w="1550">
                    <a:moveTo>
                      <a:pt x="0" y="0"/>
                    </a:moveTo>
                    <a:lnTo>
                      <a:pt x="522" y="0"/>
                    </a:lnTo>
                    <a:lnTo>
                      <a:pt x="1550" y="0"/>
                    </a:lnTo>
                  </a:path>
                </a:pathLst>
              </a:custGeom>
              <a:noFill/>
              <a:ln w="1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21"/>
              <p:cNvSpPr>
                <a:spLocks noChangeShapeType="1"/>
              </p:cNvSpPr>
              <p:nvPr/>
            </p:nvSpPr>
            <p:spPr bwMode="auto">
              <a:xfrm flipV="1">
                <a:off x="1366612" y="6040891"/>
                <a:ext cx="0" cy="54927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222"/>
              <p:cNvSpPr>
                <a:spLocks noChangeShapeType="1"/>
              </p:cNvSpPr>
              <p:nvPr/>
            </p:nvSpPr>
            <p:spPr bwMode="auto">
              <a:xfrm>
                <a:off x="2998562" y="6029779"/>
                <a:ext cx="1663700"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23"/>
              <p:cNvSpPr>
                <a:spLocks noChangeShapeType="1"/>
              </p:cNvSpPr>
              <p:nvPr/>
            </p:nvSpPr>
            <p:spPr bwMode="auto">
              <a:xfrm flipV="1">
                <a:off x="2998562" y="6040891"/>
                <a:ext cx="0" cy="54927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224"/>
              <p:cNvSpPr>
                <a:spLocks noChangeShapeType="1"/>
              </p:cNvSpPr>
              <p:nvPr/>
            </p:nvSpPr>
            <p:spPr bwMode="auto">
              <a:xfrm>
                <a:off x="4662262" y="6029779"/>
                <a:ext cx="1827213" cy="0"/>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225"/>
              <p:cNvSpPr>
                <a:spLocks noChangeShapeType="1"/>
              </p:cNvSpPr>
              <p:nvPr/>
            </p:nvSpPr>
            <p:spPr bwMode="auto">
              <a:xfrm flipV="1">
                <a:off x="4662262" y="6040891"/>
                <a:ext cx="0" cy="54927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227"/>
              <p:cNvSpPr>
                <a:spLocks noChangeShapeType="1"/>
              </p:cNvSpPr>
              <p:nvPr/>
            </p:nvSpPr>
            <p:spPr bwMode="auto">
              <a:xfrm flipV="1">
                <a:off x="6489475" y="6040891"/>
                <a:ext cx="0" cy="549275"/>
              </a:xfrm>
              <a:prstGeom prst="line">
                <a:avLst/>
              </a:prstGeom>
              <a:noFill/>
              <a:ln w="1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30"/>
              <p:cNvSpPr>
                <a:spLocks noChangeArrowheads="1"/>
              </p:cNvSpPr>
              <p:nvPr/>
            </p:nvSpPr>
            <p:spPr bwMode="auto">
              <a:xfrm>
                <a:off x="766784" y="3954916"/>
                <a:ext cx="4077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Year</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 name="Rectangle 241"/>
              <p:cNvSpPr>
                <a:spLocks noChangeArrowheads="1"/>
              </p:cNvSpPr>
              <p:nvPr/>
            </p:nvSpPr>
            <p:spPr bwMode="auto">
              <a:xfrm>
                <a:off x="1663475" y="3861254"/>
                <a:ext cx="1227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Nominal GDP</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6" name="Rectangle 242"/>
              <p:cNvSpPr>
                <a:spLocks noChangeArrowheads="1"/>
              </p:cNvSpPr>
              <p:nvPr/>
            </p:nvSpPr>
            <p:spPr bwMode="auto">
              <a:xfrm>
                <a:off x="1788887" y="4093029"/>
                <a:ext cx="998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 of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 name="Rectangle 249"/>
              <p:cNvSpPr>
                <a:spLocks noChangeArrowheads="1"/>
              </p:cNvSpPr>
              <p:nvPr/>
            </p:nvSpPr>
            <p:spPr bwMode="auto">
              <a:xfrm>
                <a:off x="3463700" y="3861254"/>
                <a:ext cx="8768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Real</a:t>
                </a:r>
                <a:r>
                  <a:rPr kumimoji="0" lang="en-US" sz="1500" b="1" i="0" u="none" strike="noStrike" cap="none" normalizeH="0" dirty="0">
                    <a:ln>
                      <a:noFill/>
                    </a:ln>
                    <a:solidFill>
                      <a:srgbClr val="000000"/>
                    </a:solidFill>
                    <a:effectLst/>
                    <a:latin typeface="Univers LT Std 47 Cn Lt" charset="0"/>
                    <a:cs typeface="Arial" pitchFamily="34" charset="0"/>
                  </a:rPr>
                  <a:t> GDP</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8" name="Rectangle 250"/>
              <p:cNvSpPr>
                <a:spLocks noChangeArrowheads="1"/>
              </p:cNvSpPr>
              <p:nvPr/>
            </p:nvSpPr>
            <p:spPr bwMode="auto">
              <a:xfrm>
                <a:off x="3443062" y="4093029"/>
                <a:ext cx="998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(millions of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9" name="Rectangle 258"/>
              <p:cNvSpPr>
                <a:spLocks noChangeArrowheads="1"/>
              </p:cNvSpPr>
              <p:nvPr/>
            </p:nvSpPr>
            <p:spPr bwMode="auto">
              <a:xfrm>
                <a:off x="5259162" y="3954916"/>
                <a:ext cx="727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Deflator</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Rectangle 270"/>
              <p:cNvSpPr>
                <a:spLocks noChangeArrowheads="1"/>
              </p:cNvSpPr>
              <p:nvPr/>
            </p:nvSpPr>
            <p:spPr bwMode="auto">
              <a:xfrm>
                <a:off x="2054000" y="4531179"/>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2" name="Rectangle 274"/>
              <p:cNvSpPr>
                <a:spLocks noChangeArrowheads="1"/>
              </p:cNvSpPr>
              <p:nvPr/>
            </p:nvSpPr>
            <p:spPr bwMode="auto">
              <a:xfrm>
                <a:off x="780825" y="4531179"/>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2015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 name="Rectangle 277"/>
              <p:cNvSpPr>
                <a:spLocks noChangeArrowheads="1"/>
              </p:cNvSpPr>
              <p:nvPr/>
            </p:nvSpPr>
            <p:spPr bwMode="auto">
              <a:xfrm>
                <a:off x="3701825" y="4531179"/>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4" name="Rectangle 278"/>
              <p:cNvSpPr>
                <a:spLocks noChangeArrowheads="1"/>
              </p:cNvSpPr>
              <p:nvPr/>
            </p:nvSpPr>
            <p:spPr bwMode="auto">
              <a:xfrm>
                <a:off x="4834505" y="4435928"/>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5" name="Rectangle 279"/>
              <p:cNvSpPr>
                <a:spLocks noChangeArrowheads="1"/>
              </p:cNvSpPr>
              <p:nvPr/>
            </p:nvSpPr>
            <p:spPr bwMode="auto">
              <a:xfrm>
                <a:off x="4878162" y="4647066"/>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80"/>
              <p:cNvSpPr>
                <a:spLocks noChangeArrowheads="1"/>
              </p:cNvSpPr>
              <p:nvPr/>
            </p:nvSpPr>
            <p:spPr bwMode="auto">
              <a:xfrm>
                <a:off x="4968650" y="4647066"/>
                <a:ext cx="952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281"/>
              <p:cNvSpPr>
                <a:spLocks noChangeArrowheads="1"/>
              </p:cNvSpPr>
              <p:nvPr/>
            </p:nvSpPr>
            <p:spPr bwMode="auto">
              <a:xfrm>
                <a:off x="5063900" y="4647066"/>
                <a:ext cx="88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282"/>
              <p:cNvSpPr>
                <a:spLocks noChangeArrowheads="1"/>
              </p:cNvSpPr>
              <p:nvPr/>
            </p:nvSpPr>
            <p:spPr bwMode="auto">
              <a:xfrm>
                <a:off x="5152800" y="4647066"/>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83"/>
              <p:cNvSpPr>
                <a:spLocks noChangeArrowheads="1"/>
              </p:cNvSpPr>
              <p:nvPr/>
            </p:nvSpPr>
            <p:spPr bwMode="auto">
              <a:xfrm>
                <a:off x="4834505" y="4651828"/>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0" name="Rectangle 284"/>
              <p:cNvSpPr>
                <a:spLocks noChangeArrowheads="1"/>
              </p:cNvSpPr>
              <p:nvPr/>
            </p:nvSpPr>
            <p:spPr bwMode="auto">
              <a:xfrm>
                <a:off x="5262856" y="4531179"/>
                <a:ext cx="1554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500" dirty="0">
                    <a:solidFill>
                      <a:srgbClr val="000000"/>
                    </a:solidFill>
                    <a:latin typeface="Mathematical Pi LT Std 1" charset="0"/>
                    <a:cs typeface="Arial" pitchFamily="34" charset="0"/>
                  </a:rPr>
                  <a:t> </a:t>
                </a:r>
                <a:r>
                  <a:rPr kumimoji="0" lang="en-US" sz="1500" b="0" i="0" u="none" strike="noStrike" cap="none" normalizeH="0" baseline="0" dirty="0">
                    <a:ln>
                      <a:noFill/>
                    </a:ln>
                    <a:solidFill>
                      <a:srgbClr val="000000"/>
                    </a:solidFill>
                    <a:effectLst/>
                    <a:latin typeface="Mathematical Pi LT Std 1"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1" name="Rectangle 285"/>
              <p:cNvSpPr>
                <a:spLocks noChangeArrowheads="1"/>
              </p:cNvSpPr>
              <p:nvPr/>
            </p:nvSpPr>
            <p:spPr bwMode="auto">
              <a:xfrm>
                <a:off x="5517925" y="4531179"/>
                <a:ext cx="40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 name="Rectangle 286"/>
              <p:cNvSpPr>
                <a:spLocks noChangeArrowheads="1"/>
              </p:cNvSpPr>
              <p:nvPr/>
            </p:nvSpPr>
            <p:spPr bwMode="auto">
              <a:xfrm>
                <a:off x="5808437" y="4531179"/>
                <a:ext cx="165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3" name="Rectangle 287"/>
              <p:cNvSpPr>
                <a:spLocks noChangeArrowheads="1"/>
              </p:cNvSpPr>
              <p:nvPr/>
            </p:nvSpPr>
            <p:spPr bwMode="auto">
              <a:xfrm>
                <a:off x="6013225" y="4526416"/>
                <a:ext cx="40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 name="Rectangle 293"/>
              <p:cNvSpPr>
                <a:spLocks noChangeArrowheads="1"/>
              </p:cNvSpPr>
              <p:nvPr/>
            </p:nvSpPr>
            <p:spPr bwMode="auto">
              <a:xfrm>
                <a:off x="2054000" y="5089979"/>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8" name="Rectangle 297"/>
              <p:cNvSpPr>
                <a:spLocks noChangeArrowheads="1"/>
              </p:cNvSpPr>
              <p:nvPr/>
            </p:nvSpPr>
            <p:spPr bwMode="auto">
              <a:xfrm>
                <a:off x="780825" y="5089979"/>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2016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9" name="Rectangle 300"/>
              <p:cNvSpPr>
                <a:spLocks noChangeArrowheads="1"/>
              </p:cNvSpPr>
              <p:nvPr/>
            </p:nvSpPr>
            <p:spPr bwMode="auto">
              <a:xfrm>
                <a:off x="3701825" y="5089979"/>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 name="Rectangle 301"/>
              <p:cNvSpPr>
                <a:spLocks noChangeArrowheads="1"/>
              </p:cNvSpPr>
              <p:nvPr/>
            </p:nvSpPr>
            <p:spPr bwMode="auto">
              <a:xfrm>
                <a:off x="4855143" y="4994728"/>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 name="Rectangle 302"/>
              <p:cNvSpPr>
                <a:spLocks noChangeArrowheads="1"/>
              </p:cNvSpPr>
              <p:nvPr/>
            </p:nvSpPr>
            <p:spPr bwMode="auto">
              <a:xfrm>
                <a:off x="4878162" y="5207454"/>
                <a:ext cx="74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303"/>
              <p:cNvSpPr>
                <a:spLocks noChangeArrowheads="1"/>
              </p:cNvSpPr>
              <p:nvPr/>
            </p:nvSpPr>
            <p:spPr bwMode="auto">
              <a:xfrm>
                <a:off x="4952775" y="5207454"/>
                <a:ext cx="7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304"/>
              <p:cNvSpPr>
                <a:spLocks noChangeArrowheads="1"/>
              </p:cNvSpPr>
              <p:nvPr/>
            </p:nvSpPr>
            <p:spPr bwMode="auto">
              <a:xfrm>
                <a:off x="5025800" y="5207454"/>
                <a:ext cx="74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305"/>
              <p:cNvSpPr>
                <a:spLocks noChangeArrowheads="1"/>
              </p:cNvSpPr>
              <p:nvPr/>
            </p:nvSpPr>
            <p:spPr bwMode="auto">
              <a:xfrm>
                <a:off x="5100412" y="5207454"/>
                <a:ext cx="74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306"/>
              <p:cNvSpPr>
                <a:spLocks noChangeArrowheads="1"/>
              </p:cNvSpPr>
              <p:nvPr/>
            </p:nvSpPr>
            <p:spPr bwMode="auto">
              <a:xfrm>
                <a:off x="5175025" y="5207454"/>
                <a:ext cx="7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307"/>
              <p:cNvSpPr>
                <a:spLocks noChangeArrowheads="1"/>
              </p:cNvSpPr>
              <p:nvPr/>
            </p:nvSpPr>
            <p:spPr bwMode="auto">
              <a:xfrm>
                <a:off x="4834505" y="5212215"/>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 name="Rectangle 308"/>
              <p:cNvSpPr>
                <a:spLocks noChangeArrowheads="1"/>
              </p:cNvSpPr>
              <p:nvPr/>
            </p:nvSpPr>
            <p:spPr bwMode="auto">
              <a:xfrm>
                <a:off x="5311550" y="5089979"/>
                <a:ext cx="112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 name="Rectangle 309"/>
              <p:cNvSpPr>
                <a:spLocks noChangeArrowheads="1"/>
              </p:cNvSpPr>
              <p:nvPr/>
            </p:nvSpPr>
            <p:spPr bwMode="auto">
              <a:xfrm>
                <a:off x="5517925" y="5089979"/>
                <a:ext cx="40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 name="Rectangle 310"/>
              <p:cNvSpPr>
                <a:spLocks noChangeArrowheads="1"/>
              </p:cNvSpPr>
              <p:nvPr/>
            </p:nvSpPr>
            <p:spPr bwMode="auto">
              <a:xfrm>
                <a:off x="5808437" y="5089979"/>
                <a:ext cx="165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 name="Rectangle 311"/>
              <p:cNvSpPr>
                <a:spLocks noChangeArrowheads="1"/>
              </p:cNvSpPr>
              <p:nvPr/>
            </p:nvSpPr>
            <p:spPr bwMode="auto">
              <a:xfrm>
                <a:off x="6013225" y="5085216"/>
                <a:ext cx="40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 name="Rectangle 314"/>
              <p:cNvSpPr>
                <a:spLocks noChangeArrowheads="1"/>
              </p:cNvSpPr>
              <p:nvPr/>
            </p:nvSpPr>
            <p:spPr bwMode="auto">
              <a:xfrm>
                <a:off x="2054000" y="5650366"/>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292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 name="Rectangle 318"/>
              <p:cNvSpPr>
                <a:spLocks noChangeArrowheads="1"/>
              </p:cNvSpPr>
              <p:nvPr/>
            </p:nvSpPr>
            <p:spPr bwMode="auto">
              <a:xfrm>
                <a:off x="780825" y="5650366"/>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2017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 name="Rectangle 321"/>
              <p:cNvSpPr>
                <a:spLocks noChangeArrowheads="1"/>
              </p:cNvSpPr>
              <p:nvPr/>
            </p:nvSpPr>
            <p:spPr bwMode="auto">
              <a:xfrm>
                <a:off x="3701825" y="5650366"/>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 name="Rectangle 322"/>
              <p:cNvSpPr>
                <a:spLocks noChangeArrowheads="1"/>
              </p:cNvSpPr>
              <p:nvPr/>
            </p:nvSpPr>
            <p:spPr bwMode="auto">
              <a:xfrm>
                <a:off x="4834505" y="5555115"/>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$292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 name="Rectangle 323"/>
              <p:cNvSpPr>
                <a:spLocks noChangeArrowheads="1"/>
              </p:cNvSpPr>
              <p:nvPr/>
            </p:nvSpPr>
            <p:spPr bwMode="auto">
              <a:xfrm>
                <a:off x="4878162" y="5766254"/>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324"/>
              <p:cNvSpPr>
                <a:spLocks noChangeArrowheads="1"/>
              </p:cNvSpPr>
              <p:nvPr/>
            </p:nvSpPr>
            <p:spPr bwMode="auto">
              <a:xfrm>
                <a:off x="4968650" y="5766254"/>
                <a:ext cx="952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325"/>
              <p:cNvSpPr>
                <a:spLocks noChangeArrowheads="1"/>
              </p:cNvSpPr>
              <p:nvPr/>
            </p:nvSpPr>
            <p:spPr bwMode="auto">
              <a:xfrm>
                <a:off x="5063900" y="5766254"/>
                <a:ext cx="88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326"/>
              <p:cNvSpPr>
                <a:spLocks noChangeArrowheads="1"/>
              </p:cNvSpPr>
              <p:nvPr/>
            </p:nvSpPr>
            <p:spPr bwMode="auto">
              <a:xfrm>
                <a:off x="5152800" y="5766254"/>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327"/>
              <p:cNvSpPr>
                <a:spLocks noChangeArrowheads="1"/>
              </p:cNvSpPr>
              <p:nvPr/>
            </p:nvSpPr>
            <p:spPr bwMode="auto">
              <a:xfrm>
                <a:off x="4834505" y="5777365"/>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0" name="Rectangle 328"/>
              <p:cNvSpPr>
                <a:spLocks noChangeArrowheads="1"/>
              </p:cNvSpPr>
              <p:nvPr/>
            </p:nvSpPr>
            <p:spPr bwMode="auto">
              <a:xfrm>
                <a:off x="5311550" y="5650366"/>
                <a:ext cx="112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1" name="Rectangle 329"/>
              <p:cNvSpPr>
                <a:spLocks noChangeArrowheads="1"/>
              </p:cNvSpPr>
              <p:nvPr/>
            </p:nvSpPr>
            <p:spPr bwMode="auto">
              <a:xfrm>
                <a:off x="5517925" y="5650366"/>
                <a:ext cx="40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2" name="Rectangle 330"/>
              <p:cNvSpPr>
                <a:spLocks noChangeArrowheads="1"/>
              </p:cNvSpPr>
              <p:nvPr/>
            </p:nvSpPr>
            <p:spPr bwMode="auto">
              <a:xfrm>
                <a:off x="5808437" y="5650366"/>
                <a:ext cx="165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3" name="Rectangle 331"/>
              <p:cNvSpPr>
                <a:spLocks noChangeArrowheads="1"/>
              </p:cNvSpPr>
              <p:nvPr/>
            </p:nvSpPr>
            <p:spPr bwMode="auto">
              <a:xfrm>
                <a:off x="6013225" y="5645604"/>
                <a:ext cx="40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123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4" name="Rectangle 334"/>
              <p:cNvSpPr>
                <a:spLocks noChangeArrowheads="1"/>
              </p:cNvSpPr>
              <p:nvPr/>
            </p:nvSpPr>
            <p:spPr bwMode="auto">
              <a:xfrm>
                <a:off x="2054000" y="6209166"/>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366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5" name="Rectangle 338"/>
              <p:cNvSpPr>
                <a:spLocks noChangeArrowheads="1"/>
              </p:cNvSpPr>
              <p:nvPr/>
            </p:nvSpPr>
            <p:spPr bwMode="auto">
              <a:xfrm>
                <a:off x="780825" y="6209166"/>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2018</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6" name="Rectangle 341"/>
              <p:cNvSpPr>
                <a:spLocks noChangeArrowheads="1"/>
              </p:cNvSpPr>
              <p:nvPr/>
            </p:nvSpPr>
            <p:spPr bwMode="auto">
              <a:xfrm>
                <a:off x="3701825" y="6209166"/>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270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7" name="Rectangle 342"/>
              <p:cNvSpPr>
                <a:spLocks noChangeArrowheads="1"/>
              </p:cNvSpPr>
              <p:nvPr/>
            </p:nvSpPr>
            <p:spPr bwMode="auto">
              <a:xfrm>
                <a:off x="4834505" y="6113915"/>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$366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8" name="Rectangle 343"/>
              <p:cNvSpPr>
                <a:spLocks noChangeArrowheads="1"/>
              </p:cNvSpPr>
              <p:nvPr/>
            </p:nvSpPr>
            <p:spPr bwMode="auto">
              <a:xfrm>
                <a:off x="4878162" y="6326641"/>
                <a:ext cx="90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344"/>
              <p:cNvSpPr>
                <a:spLocks noChangeArrowheads="1"/>
              </p:cNvSpPr>
              <p:nvPr/>
            </p:nvSpPr>
            <p:spPr bwMode="auto">
              <a:xfrm>
                <a:off x="4968650" y="6326641"/>
                <a:ext cx="952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345"/>
              <p:cNvSpPr>
                <a:spLocks noChangeArrowheads="1"/>
              </p:cNvSpPr>
              <p:nvPr/>
            </p:nvSpPr>
            <p:spPr bwMode="auto">
              <a:xfrm>
                <a:off x="5063900" y="6326641"/>
                <a:ext cx="88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346"/>
              <p:cNvSpPr>
                <a:spLocks noChangeArrowheads="1"/>
              </p:cNvSpPr>
              <p:nvPr/>
            </p:nvSpPr>
            <p:spPr bwMode="auto">
              <a:xfrm>
                <a:off x="5152800" y="6326641"/>
                <a:ext cx="90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347"/>
              <p:cNvSpPr>
                <a:spLocks noChangeArrowheads="1"/>
              </p:cNvSpPr>
              <p:nvPr/>
            </p:nvSpPr>
            <p:spPr bwMode="auto">
              <a:xfrm>
                <a:off x="4834505" y="6336165"/>
                <a:ext cx="5064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$270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 name="Rectangle 348"/>
              <p:cNvSpPr>
                <a:spLocks noChangeArrowheads="1"/>
              </p:cNvSpPr>
              <p:nvPr/>
            </p:nvSpPr>
            <p:spPr bwMode="auto">
              <a:xfrm>
                <a:off x="5311550" y="6209166"/>
                <a:ext cx="112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 name="Rectangle 349"/>
              <p:cNvSpPr>
                <a:spLocks noChangeArrowheads="1"/>
              </p:cNvSpPr>
              <p:nvPr/>
            </p:nvSpPr>
            <p:spPr bwMode="auto">
              <a:xfrm>
                <a:off x="5517925" y="6209166"/>
                <a:ext cx="40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 name="Rectangle 350"/>
              <p:cNvSpPr>
                <a:spLocks noChangeArrowheads="1"/>
              </p:cNvSpPr>
              <p:nvPr/>
            </p:nvSpPr>
            <p:spPr bwMode="auto">
              <a:xfrm>
                <a:off x="5808437" y="6209166"/>
                <a:ext cx="165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 name="Rectangle 351"/>
              <p:cNvSpPr>
                <a:spLocks noChangeArrowheads="1"/>
              </p:cNvSpPr>
              <p:nvPr/>
            </p:nvSpPr>
            <p:spPr bwMode="auto">
              <a:xfrm>
                <a:off x="6013225" y="6204404"/>
                <a:ext cx="40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136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50" name="Rectangle 267"/>
            <p:cNvSpPr>
              <a:spLocks noChangeArrowheads="1"/>
            </p:cNvSpPr>
            <p:nvPr/>
          </p:nvSpPr>
          <p:spPr bwMode="auto">
            <a:xfrm>
              <a:off x="7238775" y="3954916"/>
              <a:ext cx="7453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Inflation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24" name="Group 123"/>
          <p:cNvGrpSpPr/>
          <p:nvPr/>
        </p:nvGrpSpPr>
        <p:grpSpPr>
          <a:xfrm>
            <a:off x="6616475" y="3692979"/>
            <a:ext cx="1997600" cy="1936750"/>
            <a:chOff x="6616475" y="4531179"/>
            <a:chExt cx="1997600" cy="1936750"/>
          </a:xfrm>
        </p:grpSpPr>
        <p:sp>
          <p:nvSpPr>
            <p:cNvPr id="64" name="Rectangle 288"/>
            <p:cNvSpPr>
              <a:spLocks noChangeArrowheads="1"/>
            </p:cNvSpPr>
            <p:nvPr/>
          </p:nvSpPr>
          <p:spPr bwMode="auto">
            <a:xfrm>
              <a:off x="7656287" y="4531179"/>
              <a:ext cx="274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5" name="Rectangle 289"/>
            <p:cNvSpPr>
              <a:spLocks noChangeArrowheads="1"/>
            </p:cNvSpPr>
            <p:nvPr/>
          </p:nvSpPr>
          <p:spPr bwMode="auto">
            <a:xfrm>
              <a:off x="7465787" y="4531179"/>
              <a:ext cx="274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6" name="Rectangle 290"/>
            <p:cNvSpPr>
              <a:spLocks noChangeArrowheads="1"/>
            </p:cNvSpPr>
            <p:nvPr/>
          </p:nvSpPr>
          <p:spPr bwMode="auto">
            <a:xfrm>
              <a:off x="7275287" y="4531179"/>
              <a:ext cx="274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23" name="Group 122"/>
            <p:cNvGrpSpPr/>
            <p:nvPr/>
          </p:nvGrpSpPr>
          <p:grpSpPr>
            <a:xfrm>
              <a:off x="6616475" y="5085216"/>
              <a:ext cx="1997600" cy="1382713"/>
              <a:chOff x="6616475" y="5085216"/>
              <a:chExt cx="1997600" cy="1382713"/>
            </a:xfrm>
          </p:grpSpPr>
          <p:sp>
            <p:nvSpPr>
              <p:cNvPr id="107" name="Rectangle 352"/>
              <p:cNvSpPr>
                <a:spLocks noChangeArrowheads="1"/>
              </p:cNvSpPr>
              <p:nvPr/>
            </p:nvSpPr>
            <p:spPr bwMode="auto">
              <a:xfrm>
                <a:off x="6616475" y="6209166"/>
                <a:ext cx="465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(136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 name="Rectangle 353"/>
              <p:cNvSpPr>
                <a:spLocks noChangeArrowheads="1"/>
              </p:cNvSpPr>
              <p:nvPr/>
            </p:nvSpPr>
            <p:spPr bwMode="auto">
              <a:xfrm>
                <a:off x="7023471" y="6209581"/>
                <a:ext cx="1025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9" name="Rectangle 354"/>
              <p:cNvSpPr>
                <a:spLocks noChangeArrowheads="1"/>
              </p:cNvSpPr>
              <p:nvPr/>
            </p:nvSpPr>
            <p:spPr bwMode="auto">
              <a:xfrm>
                <a:off x="7170512" y="6209166"/>
                <a:ext cx="835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123)/123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0" name="Rectangle 355"/>
              <p:cNvSpPr>
                <a:spLocks noChangeArrowheads="1"/>
              </p:cNvSpPr>
              <p:nvPr/>
            </p:nvSpPr>
            <p:spPr bwMode="auto">
              <a:xfrm>
                <a:off x="7824562" y="6209166"/>
                <a:ext cx="218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Rectangle 356"/>
              <p:cNvSpPr>
                <a:spLocks noChangeArrowheads="1"/>
              </p:cNvSpPr>
              <p:nvPr/>
            </p:nvSpPr>
            <p:spPr bwMode="auto">
              <a:xfrm>
                <a:off x="8067450" y="6204404"/>
                <a:ext cx="5466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10.6%</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2" name="Rectangle 358"/>
              <p:cNvSpPr>
                <a:spLocks noChangeArrowheads="1"/>
              </p:cNvSpPr>
              <p:nvPr/>
            </p:nvSpPr>
            <p:spPr bwMode="auto">
              <a:xfrm>
                <a:off x="6673625" y="5650366"/>
                <a:ext cx="465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(123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3" name="Rectangle 359"/>
              <p:cNvSpPr>
                <a:spLocks noChangeArrowheads="1"/>
              </p:cNvSpPr>
              <p:nvPr/>
            </p:nvSpPr>
            <p:spPr bwMode="auto">
              <a:xfrm>
                <a:off x="7022875" y="5650366"/>
                <a:ext cx="1699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4" name="Rectangle 360"/>
              <p:cNvSpPr>
                <a:spLocks noChangeArrowheads="1"/>
              </p:cNvSpPr>
              <p:nvPr/>
            </p:nvSpPr>
            <p:spPr bwMode="auto">
              <a:xfrm>
                <a:off x="7229250" y="5650366"/>
                <a:ext cx="835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 name="Rectangle 361"/>
              <p:cNvSpPr>
                <a:spLocks noChangeArrowheads="1"/>
              </p:cNvSpPr>
              <p:nvPr/>
            </p:nvSpPr>
            <p:spPr bwMode="auto">
              <a:xfrm>
                <a:off x="7883300" y="5650366"/>
                <a:ext cx="218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 name="Rectangle 362"/>
              <p:cNvSpPr>
                <a:spLocks noChangeArrowheads="1"/>
              </p:cNvSpPr>
              <p:nvPr/>
            </p:nvSpPr>
            <p:spPr bwMode="auto">
              <a:xfrm>
                <a:off x="8126187" y="5645604"/>
                <a:ext cx="3863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23%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7" name="Rectangle 364"/>
              <p:cNvSpPr>
                <a:spLocks noChangeArrowheads="1"/>
              </p:cNvSpPr>
              <p:nvPr/>
            </p:nvSpPr>
            <p:spPr bwMode="auto">
              <a:xfrm>
                <a:off x="6716487" y="5089979"/>
                <a:ext cx="4651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8" name="Rectangle 365"/>
              <p:cNvSpPr>
                <a:spLocks noChangeArrowheads="1"/>
              </p:cNvSpPr>
              <p:nvPr/>
            </p:nvSpPr>
            <p:spPr bwMode="auto">
              <a:xfrm>
                <a:off x="7064150" y="5089979"/>
                <a:ext cx="1699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9" name="Rectangle 366"/>
              <p:cNvSpPr>
                <a:spLocks noChangeArrowheads="1"/>
              </p:cNvSpPr>
              <p:nvPr/>
            </p:nvSpPr>
            <p:spPr bwMode="auto">
              <a:xfrm>
                <a:off x="7270525" y="5089979"/>
                <a:ext cx="835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Univers LT Std 57 Cn" charset="0"/>
                    <a:cs typeface="Arial" pitchFamily="34" charset="0"/>
                  </a:rPr>
                  <a:t>100)/100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 name="Rectangle 367"/>
              <p:cNvSpPr>
                <a:spLocks noChangeArrowheads="1"/>
              </p:cNvSpPr>
              <p:nvPr/>
            </p:nvSpPr>
            <p:spPr bwMode="auto">
              <a:xfrm>
                <a:off x="7926162" y="5089979"/>
                <a:ext cx="218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athematical Pi LT Std 1"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1" name="Rectangle 368"/>
              <p:cNvSpPr>
                <a:spLocks noChangeArrowheads="1"/>
              </p:cNvSpPr>
              <p:nvPr/>
            </p:nvSpPr>
            <p:spPr bwMode="auto">
              <a:xfrm>
                <a:off x="8169050" y="5085216"/>
                <a:ext cx="2789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Univers LT Std 47 Cn Lt"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4297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Learning: Calculating the GDP deflator</a:t>
            </a:r>
          </a:p>
        </p:txBody>
      </p:sp>
      <p:sp>
        <p:nvSpPr>
          <p:cNvPr id="3" name="Content Placeholder 2"/>
          <p:cNvSpPr>
            <a:spLocks noGrp="1"/>
          </p:cNvSpPr>
          <p:nvPr>
            <p:ph idx="1"/>
          </p:nvPr>
        </p:nvSpPr>
        <p:spPr/>
        <p:txBody>
          <a:bodyPr>
            <a:normAutofit/>
          </a:bodyPr>
          <a:lstStyle/>
          <a:p>
            <a:pPr marL="0" indent="0">
              <a:buClr>
                <a:schemeClr val="tx1"/>
              </a:buClr>
              <a:buNone/>
            </a:pPr>
            <a:r>
              <a:rPr lang="en-US" dirty="0"/>
              <a:t>Calculate the GDP deflator for 2016 through 2018.</a:t>
            </a:r>
          </a:p>
        </p:txBody>
      </p:sp>
      <p:graphicFrame>
        <p:nvGraphicFramePr>
          <p:cNvPr id="6" name="Table 5"/>
          <p:cNvGraphicFramePr>
            <a:graphicFrameLocks noGrp="1"/>
          </p:cNvGraphicFramePr>
          <p:nvPr>
            <p:extLst>
              <p:ext uri="{D42A27DB-BD31-4B8C-83A1-F6EECF244321}">
                <p14:modId xmlns:p14="http://schemas.microsoft.com/office/powerpoint/2010/main" val="1310127649"/>
              </p:ext>
            </p:extLst>
          </p:nvPr>
        </p:nvGraphicFramePr>
        <p:xfrm>
          <a:off x="1524000" y="3048000"/>
          <a:ext cx="6095999" cy="1905001"/>
        </p:xfrm>
        <a:graphic>
          <a:graphicData uri="http://schemas.openxmlformats.org/drawingml/2006/table">
            <a:tbl>
              <a:tblPr firstRow="1" bandRow="1">
                <a:tableStyleId>{5C22544A-7EE6-4342-B048-85BDC9FD1C3A}</a:tableStyleId>
              </a:tblPr>
              <a:tblGrid>
                <a:gridCol w="900127">
                  <a:extLst>
                    <a:ext uri="{9D8B030D-6E8A-4147-A177-3AD203B41FA5}">
                      <a16:colId xmlns:a16="http://schemas.microsoft.com/office/drawing/2014/main" val="20000"/>
                    </a:ext>
                  </a:extLst>
                </a:gridCol>
                <a:gridCol w="852473">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200399">
                  <a:extLst>
                    <a:ext uri="{9D8B030D-6E8A-4147-A177-3AD203B41FA5}">
                      <a16:colId xmlns:a16="http://schemas.microsoft.com/office/drawing/2014/main" val="20003"/>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NGDP</a:t>
                      </a:r>
                    </a:p>
                  </a:txBody>
                  <a:tcPr anchor="ctr">
                    <a:solidFill>
                      <a:srgbClr val="E4E8D0"/>
                    </a:solidFill>
                  </a:tcPr>
                </a:tc>
                <a:tc>
                  <a:txBody>
                    <a:bodyPr/>
                    <a:lstStyle/>
                    <a:p>
                      <a:pPr algn="ctr"/>
                      <a:r>
                        <a:rPr lang="en-US" sz="1800" dirty="0">
                          <a:solidFill>
                            <a:schemeClr val="tx1"/>
                          </a:solidFill>
                          <a:latin typeface="Calibri Light" pitchFamily="34" charset="0"/>
                        </a:rPr>
                        <a:t>RGDP</a:t>
                      </a:r>
                    </a:p>
                  </a:txBody>
                  <a:tcPr anchor="ctr">
                    <a:solidFill>
                      <a:srgbClr val="E4E8D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Light" pitchFamily="34" charset="0"/>
                        </a:rPr>
                        <a:t>GDP Deflator</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solidFill>
                            <a:schemeClr val="tx1"/>
                          </a:solidFill>
                          <a:latin typeface="Calibri Light" pitchFamily="34" charset="0"/>
                        </a:rPr>
                        <a:t>$7</a:t>
                      </a:r>
                    </a:p>
                  </a:txBody>
                  <a:tcPr>
                    <a:solidFill>
                      <a:srgbClr val="F1F9FE"/>
                    </a:solidFill>
                  </a:tcPr>
                </a:tc>
                <a:tc>
                  <a:txBody>
                    <a:bodyPr/>
                    <a:lstStyle/>
                    <a:p>
                      <a:pPr algn="ctr"/>
                      <a:r>
                        <a:rPr lang="en-US" sz="1800" dirty="0">
                          <a:solidFill>
                            <a:schemeClr val="tx1"/>
                          </a:solidFill>
                          <a:latin typeface="Calibri Light" pitchFamily="34" charset="0"/>
                        </a:rPr>
                        <a:t>$9</a:t>
                      </a:r>
                    </a:p>
                  </a:txBody>
                  <a:tcPr>
                    <a:solidFill>
                      <a:srgbClr val="F1F9FE"/>
                    </a:solidFill>
                  </a:tcPr>
                </a:tc>
                <a:tc>
                  <a:txBody>
                    <a:bodyPr/>
                    <a:lstStyle/>
                    <a:p>
                      <a:pPr algn="ctr"/>
                      <a:endParaRPr lang="en-US" sz="1800" dirty="0">
                        <a:solidFill>
                          <a:srgbClr val="9D0505"/>
                        </a:solidFill>
                        <a:latin typeface="Calibri Light" pitchFamily="34" charset="0"/>
                      </a:endParaRP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solidFill>
                            <a:schemeClr val="tx1"/>
                          </a:solidFill>
                          <a:latin typeface="Calibri Light" pitchFamily="34" charset="0"/>
                        </a:rPr>
                        <a:t>$11</a:t>
                      </a:r>
                    </a:p>
                  </a:txBody>
                  <a:tcPr>
                    <a:solidFill>
                      <a:srgbClr val="DBF0FD"/>
                    </a:solidFill>
                  </a:tcPr>
                </a:tc>
                <a:tc>
                  <a:txBody>
                    <a:bodyPr/>
                    <a:lstStyle/>
                    <a:p>
                      <a:pPr algn="ctr"/>
                      <a:r>
                        <a:rPr lang="en-US" sz="1800" dirty="0">
                          <a:solidFill>
                            <a:schemeClr val="tx1"/>
                          </a:solidFill>
                          <a:latin typeface="Calibri Light" pitchFamily="34" charset="0"/>
                        </a:rPr>
                        <a:t>$11</a:t>
                      </a:r>
                    </a:p>
                  </a:txBody>
                  <a:tcPr>
                    <a:solidFill>
                      <a:srgbClr val="DBF0FD"/>
                    </a:solidFill>
                  </a:tcPr>
                </a:tc>
                <a:tc>
                  <a:txBody>
                    <a:bodyPr/>
                    <a:lstStyle/>
                    <a:p>
                      <a:pPr algn="ctr"/>
                      <a:endParaRPr lang="en-US" sz="1800" dirty="0">
                        <a:solidFill>
                          <a:srgbClr val="9D0505"/>
                        </a:solidFill>
                        <a:latin typeface="Calibri Light" pitchFamily="34" charset="0"/>
                      </a:endParaRP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baseline="0" dirty="0">
                          <a:solidFill>
                            <a:schemeClr val="tx1"/>
                          </a:solidFill>
                          <a:latin typeface="Calibri Light" pitchFamily="34" charset="0"/>
                        </a:rPr>
                        <a:t>$25</a:t>
                      </a:r>
                      <a:endParaRPr lang="en-US" sz="1800" dirty="0">
                        <a:solidFill>
                          <a:schemeClr val="tx1"/>
                        </a:solidFill>
                        <a:latin typeface="Calibri Light" pitchFamily="34" charset="0"/>
                      </a:endParaRPr>
                    </a:p>
                  </a:txBody>
                  <a:tcPr>
                    <a:solidFill>
                      <a:srgbClr val="F1F9FE"/>
                    </a:solidFill>
                  </a:tcPr>
                </a:tc>
                <a:tc>
                  <a:txBody>
                    <a:bodyPr/>
                    <a:lstStyle/>
                    <a:p>
                      <a:pPr algn="ctr"/>
                      <a:r>
                        <a:rPr lang="en-US" sz="1800" baseline="0" dirty="0">
                          <a:solidFill>
                            <a:schemeClr val="tx1"/>
                          </a:solidFill>
                          <a:latin typeface="Calibri Light" pitchFamily="34" charset="0"/>
                        </a:rPr>
                        <a:t>$15</a:t>
                      </a:r>
                      <a:endParaRPr lang="en-US" sz="1800" dirty="0">
                        <a:solidFill>
                          <a:schemeClr val="tx1"/>
                        </a:solidFill>
                        <a:latin typeface="Calibri Light" pitchFamily="34" charset="0"/>
                      </a:endParaRPr>
                    </a:p>
                  </a:txBody>
                  <a:tcPr>
                    <a:solidFill>
                      <a:srgbClr val="F1F9FE"/>
                    </a:solidFill>
                  </a:tcPr>
                </a:tc>
                <a:tc>
                  <a:txBody>
                    <a:bodyPr/>
                    <a:lstStyle/>
                    <a:p>
                      <a:pPr algn="ctr"/>
                      <a:endParaRPr lang="en-US" sz="1800" dirty="0">
                        <a:solidFill>
                          <a:srgbClr val="9D0505"/>
                        </a:solidFill>
                        <a:latin typeface="Calibri Light" pitchFamily="34" charset="0"/>
                      </a:endParaRP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421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Active Learning Solution IV</a:t>
            </a:r>
          </a:p>
        </p:txBody>
      </p:sp>
      <p:sp>
        <p:nvSpPr>
          <p:cNvPr id="3" name="Content Placeholder 2"/>
          <p:cNvSpPr>
            <a:spLocks noGrp="1"/>
          </p:cNvSpPr>
          <p:nvPr>
            <p:ph idx="1"/>
          </p:nvPr>
        </p:nvSpPr>
        <p:spPr/>
        <p:txBody>
          <a:bodyPr>
            <a:normAutofit/>
          </a:bodyPr>
          <a:lstStyle/>
          <a:p>
            <a:pPr marL="0" indent="0">
              <a:buClr>
                <a:schemeClr val="tx1"/>
              </a:buClr>
              <a:buNone/>
            </a:pPr>
            <a:r>
              <a:rPr lang="en-US" dirty="0"/>
              <a:t>Calculate the GDP deflator for 2016 through 2018.</a:t>
            </a:r>
          </a:p>
        </p:txBody>
      </p:sp>
      <p:graphicFrame>
        <p:nvGraphicFramePr>
          <p:cNvPr id="6" name="Table 5"/>
          <p:cNvGraphicFramePr>
            <a:graphicFrameLocks noGrp="1"/>
          </p:cNvGraphicFramePr>
          <p:nvPr>
            <p:extLst>
              <p:ext uri="{D42A27DB-BD31-4B8C-83A1-F6EECF244321}">
                <p14:modId xmlns:p14="http://schemas.microsoft.com/office/powerpoint/2010/main" val="2112903723"/>
              </p:ext>
            </p:extLst>
          </p:nvPr>
        </p:nvGraphicFramePr>
        <p:xfrm>
          <a:off x="1524000" y="3048000"/>
          <a:ext cx="6095999" cy="1905001"/>
        </p:xfrm>
        <a:graphic>
          <a:graphicData uri="http://schemas.openxmlformats.org/drawingml/2006/table">
            <a:tbl>
              <a:tblPr firstRow="1" bandRow="1">
                <a:tableStyleId>{5C22544A-7EE6-4342-B048-85BDC9FD1C3A}</a:tableStyleId>
              </a:tblPr>
              <a:tblGrid>
                <a:gridCol w="900127">
                  <a:extLst>
                    <a:ext uri="{9D8B030D-6E8A-4147-A177-3AD203B41FA5}">
                      <a16:colId xmlns:a16="http://schemas.microsoft.com/office/drawing/2014/main" val="20000"/>
                    </a:ext>
                  </a:extLst>
                </a:gridCol>
                <a:gridCol w="852473">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200399">
                  <a:extLst>
                    <a:ext uri="{9D8B030D-6E8A-4147-A177-3AD203B41FA5}">
                      <a16:colId xmlns:a16="http://schemas.microsoft.com/office/drawing/2014/main" val="20003"/>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NGDP</a:t>
                      </a:r>
                    </a:p>
                  </a:txBody>
                  <a:tcPr anchor="ctr">
                    <a:solidFill>
                      <a:srgbClr val="E4E8D0"/>
                    </a:solidFill>
                  </a:tcPr>
                </a:tc>
                <a:tc>
                  <a:txBody>
                    <a:bodyPr/>
                    <a:lstStyle/>
                    <a:p>
                      <a:pPr algn="ctr"/>
                      <a:r>
                        <a:rPr lang="en-US" sz="1800" dirty="0">
                          <a:solidFill>
                            <a:schemeClr val="tx1"/>
                          </a:solidFill>
                          <a:latin typeface="Calibri Light" pitchFamily="34" charset="0"/>
                        </a:rPr>
                        <a:t>RGDP</a:t>
                      </a:r>
                    </a:p>
                  </a:txBody>
                  <a:tcPr anchor="ctr">
                    <a:solidFill>
                      <a:srgbClr val="E4E8D0"/>
                    </a:solidFill>
                  </a:tcPr>
                </a:tc>
                <a:tc>
                  <a:txBody>
                    <a:bodyPr/>
                    <a:lstStyle/>
                    <a:p>
                      <a:pPr algn="ctr"/>
                      <a:r>
                        <a:rPr lang="en-US" sz="1800" dirty="0">
                          <a:solidFill>
                            <a:schemeClr val="tx1"/>
                          </a:solidFill>
                          <a:latin typeface="Calibri Light" pitchFamily="34" charset="0"/>
                        </a:rPr>
                        <a:t>GDP Deflator</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solidFill>
                            <a:schemeClr val="tx1"/>
                          </a:solidFill>
                          <a:latin typeface="Calibri Light" pitchFamily="34" charset="0"/>
                        </a:rPr>
                        <a:t>$7</a:t>
                      </a:r>
                    </a:p>
                  </a:txBody>
                  <a:tcPr>
                    <a:solidFill>
                      <a:srgbClr val="F1F9FE"/>
                    </a:solidFill>
                  </a:tcPr>
                </a:tc>
                <a:tc>
                  <a:txBody>
                    <a:bodyPr/>
                    <a:lstStyle/>
                    <a:p>
                      <a:pPr algn="ctr"/>
                      <a:r>
                        <a:rPr lang="en-US" sz="1800" dirty="0">
                          <a:solidFill>
                            <a:schemeClr val="tx1"/>
                          </a:solidFill>
                          <a:latin typeface="Calibri Light" pitchFamily="34" charset="0"/>
                        </a:rPr>
                        <a:t>$9</a:t>
                      </a:r>
                    </a:p>
                  </a:txBody>
                  <a:tcPr>
                    <a:solidFill>
                      <a:srgbClr val="F1F9FE"/>
                    </a:solidFill>
                  </a:tcPr>
                </a:tc>
                <a:tc>
                  <a:txBody>
                    <a:bodyPr/>
                    <a:lstStyle/>
                    <a:p>
                      <a:pPr algn="ctr"/>
                      <a:r>
                        <a:rPr lang="en-US" sz="1800" dirty="0">
                          <a:solidFill>
                            <a:schemeClr val="tx1"/>
                          </a:solidFill>
                          <a:latin typeface="Calibri Light" pitchFamily="34" charset="0"/>
                        </a:rPr>
                        <a:t>$7/$9</a:t>
                      </a:r>
                      <a:r>
                        <a:rPr lang="en-US" sz="1800" baseline="0" dirty="0">
                          <a:solidFill>
                            <a:schemeClr val="tx1"/>
                          </a:solidFill>
                          <a:latin typeface="Calibri Light" pitchFamily="34" charset="0"/>
                        </a:rPr>
                        <a:t> × 100 = </a:t>
                      </a:r>
                      <a:r>
                        <a:rPr lang="en-US" sz="1800" baseline="0" dirty="0">
                          <a:solidFill>
                            <a:srgbClr val="9D0505"/>
                          </a:solidFill>
                          <a:latin typeface="Calibri Light" pitchFamily="34" charset="0"/>
                        </a:rPr>
                        <a:t>77.78</a:t>
                      </a:r>
                      <a:endParaRPr lang="en-US" sz="1800" dirty="0">
                        <a:solidFill>
                          <a:schemeClr val="tx1"/>
                        </a:solidFill>
                        <a:latin typeface="Calibri Light" pitchFamily="34" charset="0"/>
                      </a:endParaRP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solidFill>
                            <a:schemeClr val="tx1"/>
                          </a:solidFill>
                          <a:latin typeface="Calibri Light" pitchFamily="34" charset="0"/>
                        </a:rPr>
                        <a:t>$11</a:t>
                      </a:r>
                    </a:p>
                  </a:txBody>
                  <a:tcPr>
                    <a:solidFill>
                      <a:srgbClr val="DBF0FD"/>
                    </a:solidFill>
                  </a:tcPr>
                </a:tc>
                <a:tc>
                  <a:txBody>
                    <a:bodyPr/>
                    <a:lstStyle/>
                    <a:p>
                      <a:pPr algn="ctr"/>
                      <a:r>
                        <a:rPr lang="en-US" sz="1800" dirty="0">
                          <a:solidFill>
                            <a:schemeClr val="tx1"/>
                          </a:solidFill>
                          <a:latin typeface="Calibri Light" pitchFamily="34" charset="0"/>
                        </a:rPr>
                        <a:t>$11</a:t>
                      </a:r>
                    </a:p>
                  </a:txBody>
                  <a:tcPr>
                    <a:solidFill>
                      <a:srgbClr val="DBF0FD"/>
                    </a:solidFill>
                  </a:tcPr>
                </a:tc>
                <a:tc>
                  <a:txBody>
                    <a:bodyPr/>
                    <a:lstStyle/>
                    <a:p>
                      <a:pPr algn="ctr"/>
                      <a:r>
                        <a:rPr lang="en-US" sz="1800" dirty="0">
                          <a:solidFill>
                            <a:schemeClr val="tx1"/>
                          </a:solidFill>
                          <a:latin typeface="Calibri Light" pitchFamily="34" charset="0"/>
                        </a:rPr>
                        <a:t>$11/$11 </a:t>
                      </a:r>
                      <a:r>
                        <a:rPr lang="en-US" sz="1800" baseline="0" dirty="0">
                          <a:solidFill>
                            <a:schemeClr val="tx1"/>
                          </a:solidFill>
                          <a:latin typeface="Calibri Light" pitchFamily="34" charset="0"/>
                        </a:rPr>
                        <a:t>× </a:t>
                      </a:r>
                      <a:r>
                        <a:rPr lang="en-US" sz="1800" dirty="0">
                          <a:solidFill>
                            <a:schemeClr val="tx1"/>
                          </a:solidFill>
                          <a:latin typeface="Calibri Light" pitchFamily="34" charset="0"/>
                        </a:rPr>
                        <a:t>100 = </a:t>
                      </a:r>
                      <a:r>
                        <a:rPr lang="en-US" sz="1800" dirty="0">
                          <a:solidFill>
                            <a:srgbClr val="9D0505"/>
                          </a:solidFill>
                          <a:latin typeface="Calibri Light" pitchFamily="34" charset="0"/>
                        </a:rPr>
                        <a:t>100</a:t>
                      </a: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baseline="0" dirty="0">
                          <a:solidFill>
                            <a:schemeClr val="tx1"/>
                          </a:solidFill>
                          <a:latin typeface="Calibri Light" pitchFamily="34" charset="0"/>
                        </a:rPr>
                        <a:t>$25</a:t>
                      </a:r>
                      <a:endParaRPr lang="en-US" sz="1800" dirty="0">
                        <a:solidFill>
                          <a:schemeClr val="tx1"/>
                        </a:solidFill>
                        <a:latin typeface="Calibri Light" pitchFamily="34" charset="0"/>
                      </a:endParaRPr>
                    </a:p>
                  </a:txBody>
                  <a:tcPr>
                    <a:solidFill>
                      <a:srgbClr val="F1F9FE"/>
                    </a:solidFill>
                  </a:tcPr>
                </a:tc>
                <a:tc>
                  <a:txBody>
                    <a:bodyPr/>
                    <a:lstStyle/>
                    <a:p>
                      <a:pPr algn="ctr"/>
                      <a:r>
                        <a:rPr lang="en-US" sz="1800" baseline="0" dirty="0">
                          <a:solidFill>
                            <a:schemeClr val="tx1"/>
                          </a:solidFill>
                          <a:latin typeface="Calibri Light" pitchFamily="34" charset="0"/>
                        </a:rPr>
                        <a:t>$15</a:t>
                      </a:r>
                      <a:endParaRPr lang="en-US" sz="1800" dirty="0">
                        <a:solidFill>
                          <a:schemeClr val="tx1"/>
                        </a:solidFill>
                        <a:latin typeface="Calibri Light" pitchFamily="34" charset="0"/>
                      </a:endParaRPr>
                    </a:p>
                  </a:txBody>
                  <a:tcPr>
                    <a:solidFill>
                      <a:srgbClr val="F1F9FE"/>
                    </a:solidFill>
                  </a:tcPr>
                </a:tc>
                <a:tc>
                  <a:txBody>
                    <a:bodyPr/>
                    <a:lstStyle/>
                    <a:p>
                      <a:pPr algn="ctr"/>
                      <a:r>
                        <a:rPr lang="en-US" sz="1800" dirty="0">
                          <a:solidFill>
                            <a:schemeClr val="tx1"/>
                          </a:solidFill>
                          <a:latin typeface="Calibri Light" pitchFamily="34" charset="0"/>
                        </a:rPr>
                        <a:t>$25/$15 </a:t>
                      </a:r>
                      <a:r>
                        <a:rPr lang="en-US" sz="1800" baseline="0" dirty="0">
                          <a:solidFill>
                            <a:schemeClr val="tx1"/>
                          </a:solidFill>
                          <a:latin typeface="Calibri Light" pitchFamily="34" charset="0"/>
                        </a:rPr>
                        <a:t>×</a:t>
                      </a:r>
                      <a:r>
                        <a:rPr lang="en-US" sz="1800" dirty="0">
                          <a:solidFill>
                            <a:schemeClr val="tx1"/>
                          </a:solidFill>
                          <a:latin typeface="Calibri Light" pitchFamily="34" charset="0"/>
                        </a:rPr>
                        <a:t> 100 = </a:t>
                      </a:r>
                      <a:r>
                        <a:rPr lang="en-US" sz="1800" dirty="0">
                          <a:solidFill>
                            <a:srgbClr val="9D0505"/>
                          </a:solidFill>
                          <a:latin typeface="Calibri Light" pitchFamily="34" charset="0"/>
                        </a:rPr>
                        <a:t>167</a:t>
                      </a: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421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Active Learning: Calculating inflation</a:t>
            </a:r>
          </a:p>
        </p:txBody>
      </p:sp>
      <p:sp>
        <p:nvSpPr>
          <p:cNvPr id="3" name="Content Placeholder 2"/>
          <p:cNvSpPr>
            <a:spLocks noGrp="1"/>
          </p:cNvSpPr>
          <p:nvPr>
            <p:ph idx="1"/>
          </p:nvPr>
        </p:nvSpPr>
        <p:spPr>
          <a:xfrm>
            <a:off x="457200" y="1219199"/>
            <a:ext cx="8229600" cy="685801"/>
          </a:xfrm>
        </p:spPr>
        <p:txBody>
          <a:bodyPr>
            <a:normAutofit/>
          </a:bodyPr>
          <a:lstStyle/>
          <a:p>
            <a:pPr marL="0" indent="0">
              <a:buClr>
                <a:schemeClr val="tx1"/>
              </a:buClr>
              <a:buNone/>
            </a:pPr>
            <a:r>
              <a:rPr lang="en-US" dirty="0"/>
              <a:t>Calculate the inflation rate for 2017 and 2018.</a:t>
            </a:r>
          </a:p>
        </p:txBody>
      </p:sp>
      <p:graphicFrame>
        <p:nvGraphicFramePr>
          <p:cNvPr id="6" name="Table 5"/>
          <p:cNvGraphicFramePr>
            <a:graphicFrameLocks noGrp="1"/>
          </p:cNvGraphicFramePr>
          <p:nvPr>
            <p:extLst>
              <p:ext uri="{D42A27DB-BD31-4B8C-83A1-F6EECF244321}">
                <p14:modId xmlns:p14="http://schemas.microsoft.com/office/powerpoint/2010/main" val="2064758693"/>
              </p:ext>
            </p:extLst>
          </p:nvPr>
        </p:nvGraphicFramePr>
        <p:xfrm>
          <a:off x="1066800" y="2971800"/>
          <a:ext cx="6400800" cy="1905001"/>
        </p:xfrm>
        <a:graphic>
          <a:graphicData uri="http://schemas.openxmlformats.org/drawingml/2006/table">
            <a:tbl>
              <a:tblPr firstRow="1" bandRow="1">
                <a:tableStyleId>{5C22544A-7EE6-4342-B048-85BDC9FD1C3A}</a:tableStyleId>
              </a:tblPr>
              <a:tblGrid>
                <a:gridCol w="1095807">
                  <a:extLst>
                    <a:ext uri="{9D8B030D-6E8A-4147-A177-3AD203B41FA5}">
                      <a16:colId xmlns:a16="http://schemas.microsoft.com/office/drawing/2014/main" val="20000"/>
                    </a:ext>
                  </a:extLst>
                </a:gridCol>
                <a:gridCol w="1418793">
                  <a:extLst>
                    <a:ext uri="{9D8B030D-6E8A-4147-A177-3AD203B41FA5}">
                      <a16:colId xmlns:a16="http://schemas.microsoft.com/office/drawing/2014/main" val="20001"/>
                    </a:ext>
                  </a:extLst>
                </a:gridCol>
                <a:gridCol w="3886200">
                  <a:extLst>
                    <a:ext uri="{9D8B030D-6E8A-4147-A177-3AD203B41FA5}">
                      <a16:colId xmlns:a16="http://schemas.microsoft.com/office/drawing/2014/main" val="20003"/>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GDP deflator</a:t>
                      </a:r>
                    </a:p>
                  </a:txBody>
                  <a:tcPr anchor="ctr">
                    <a:solidFill>
                      <a:srgbClr val="E4E8D0"/>
                    </a:solidFill>
                  </a:tcPr>
                </a:tc>
                <a:tc>
                  <a:txBody>
                    <a:bodyPr/>
                    <a:lstStyle/>
                    <a:p>
                      <a:pPr algn="ctr"/>
                      <a:r>
                        <a:rPr lang="en-US" sz="1800" dirty="0">
                          <a:solidFill>
                            <a:schemeClr val="tx1"/>
                          </a:solidFill>
                          <a:latin typeface="Calibri Light" pitchFamily="34" charset="0"/>
                        </a:rPr>
                        <a:t>Inflation rate</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solidFill>
                            <a:schemeClr val="tx1"/>
                          </a:solidFill>
                          <a:latin typeface="Calibri Light" pitchFamily="34" charset="0"/>
                        </a:rPr>
                        <a:t>$77.78</a:t>
                      </a:r>
                    </a:p>
                  </a:txBody>
                  <a:tcPr>
                    <a:solidFill>
                      <a:srgbClr val="F1F9FE"/>
                    </a:solidFill>
                  </a:tcPr>
                </a:tc>
                <a:tc>
                  <a:txBody>
                    <a:bodyPr/>
                    <a:lstStyle/>
                    <a:p>
                      <a:pPr algn="ctr"/>
                      <a:r>
                        <a:rPr lang="en-US" sz="1800" dirty="0">
                          <a:solidFill>
                            <a:schemeClr val="tx1"/>
                          </a:solidFill>
                          <a:latin typeface="Calibri Light" pitchFamily="34" charset="0"/>
                        </a:rPr>
                        <a:t>--</a:t>
                      </a: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solidFill>
                            <a:schemeClr val="tx1"/>
                          </a:solidFill>
                          <a:latin typeface="Calibri Light" pitchFamily="34" charset="0"/>
                        </a:rPr>
                        <a:t>$100</a:t>
                      </a:r>
                    </a:p>
                  </a:txBody>
                  <a:tcPr>
                    <a:solidFill>
                      <a:srgbClr val="DBF0FD"/>
                    </a:solidFill>
                  </a:tcPr>
                </a:tc>
                <a:tc>
                  <a:txBody>
                    <a:bodyPr/>
                    <a:lstStyle/>
                    <a:p>
                      <a:pPr algn="ctr"/>
                      <a:endParaRPr lang="en-US" sz="1800" dirty="0">
                        <a:solidFill>
                          <a:srgbClr val="9D0505"/>
                        </a:solidFill>
                        <a:latin typeface="Calibri Light" pitchFamily="34" charset="0"/>
                      </a:endParaRP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baseline="0" dirty="0">
                          <a:solidFill>
                            <a:schemeClr val="tx1"/>
                          </a:solidFill>
                          <a:latin typeface="Calibri Light" pitchFamily="34" charset="0"/>
                        </a:rPr>
                        <a:t>$167</a:t>
                      </a:r>
                      <a:endParaRPr lang="en-US" sz="1800" dirty="0">
                        <a:solidFill>
                          <a:schemeClr val="tx1"/>
                        </a:solidFill>
                        <a:latin typeface="Calibri Light" pitchFamily="34" charset="0"/>
                      </a:endParaRPr>
                    </a:p>
                  </a:txBody>
                  <a:tcPr>
                    <a:solidFill>
                      <a:srgbClr val="F1F9FE"/>
                    </a:solidFill>
                  </a:tcPr>
                </a:tc>
                <a:tc>
                  <a:txBody>
                    <a:bodyPr/>
                    <a:lstStyle/>
                    <a:p>
                      <a:pPr algn="ctr"/>
                      <a:endParaRPr lang="en-US" sz="1800" dirty="0">
                        <a:solidFill>
                          <a:srgbClr val="9D0505"/>
                        </a:solidFill>
                        <a:latin typeface="Calibri Light" pitchFamily="34" charset="0"/>
                      </a:endParaRP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320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Active Learning: Solution V</a:t>
            </a:r>
          </a:p>
        </p:txBody>
      </p:sp>
      <p:sp>
        <p:nvSpPr>
          <p:cNvPr id="3" name="Content Placeholder 2"/>
          <p:cNvSpPr>
            <a:spLocks noGrp="1"/>
          </p:cNvSpPr>
          <p:nvPr>
            <p:ph idx="1"/>
          </p:nvPr>
        </p:nvSpPr>
        <p:spPr>
          <a:xfrm>
            <a:off x="457200" y="1219199"/>
            <a:ext cx="8229600" cy="685801"/>
          </a:xfrm>
        </p:spPr>
        <p:txBody>
          <a:bodyPr>
            <a:normAutofit/>
          </a:bodyPr>
          <a:lstStyle/>
          <a:p>
            <a:pPr marL="0" indent="0">
              <a:buClr>
                <a:schemeClr val="tx1"/>
              </a:buClr>
              <a:buNone/>
            </a:pPr>
            <a:r>
              <a:rPr lang="en-US" dirty="0"/>
              <a:t>Calculate the inflation rate for 2017 and 2018.</a:t>
            </a:r>
          </a:p>
        </p:txBody>
      </p:sp>
      <p:graphicFrame>
        <p:nvGraphicFramePr>
          <p:cNvPr id="6" name="Table 5"/>
          <p:cNvGraphicFramePr>
            <a:graphicFrameLocks noGrp="1"/>
          </p:cNvGraphicFramePr>
          <p:nvPr/>
        </p:nvGraphicFramePr>
        <p:xfrm>
          <a:off x="1066800" y="2971800"/>
          <a:ext cx="6400800" cy="1905001"/>
        </p:xfrm>
        <a:graphic>
          <a:graphicData uri="http://schemas.openxmlformats.org/drawingml/2006/table">
            <a:tbl>
              <a:tblPr firstRow="1" bandRow="1">
                <a:tableStyleId>{5C22544A-7EE6-4342-B048-85BDC9FD1C3A}</a:tableStyleId>
              </a:tblPr>
              <a:tblGrid>
                <a:gridCol w="1095807">
                  <a:extLst>
                    <a:ext uri="{9D8B030D-6E8A-4147-A177-3AD203B41FA5}">
                      <a16:colId xmlns:a16="http://schemas.microsoft.com/office/drawing/2014/main" val="20000"/>
                    </a:ext>
                  </a:extLst>
                </a:gridCol>
                <a:gridCol w="1418793">
                  <a:extLst>
                    <a:ext uri="{9D8B030D-6E8A-4147-A177-3AD203B41FA5}">
                      <a16:colId xmlns:a16="http://schemas.microsoft.com/office/drawing/2014/main" val="20001"/>
                    </a:ext>
                  </a:extLst>
                </a:gridCol>
                <a:gridCol w="3886200">
                  <a:extLst>
                    <a:ext uri="{9D8B030D-6E8A-4147-A177-3AD203B41FA5}">
                      <a16:colId xmlns:a16="http://schemas.microsoft.com/office/drawing/2014/main" val="20003"/>
                    </a:ext>
                  </a:extLst>
                </a:gridCol>
              </a:tblGrid>
              <a:tr h="701842">
                <a:tc>
                  <a:txBody>
                    <a:bodyPr/>
                    <a:lstStyle/>
                    <a:p>
                      <a:pPr algn="ctr"/>
                      <a:r>
                        <a:rPr lang="en-US" sz="2000" dirty="0">
                          <a:solidFill>
                            <a:schemeClr val="tx1"/>
                          </a:solidFill>
                          <a:latin typeface="Calibri Light" pitchFamily="34" charset="0"/>
                        </a:rPr>
                        <a:t>Year</a:t>
                      </a:r>
                    </a:p>
                  </a:txBody>
                  <a:tcPr anchor="ctr">
                    <a:solidFill>
                      <a:srgbClr val="E4E8D0"/>
                    </a:solidFill>
                  </a:tcPr>
                </a:tc>
                <a:tc>
                  <a:txBody>
                    <a:bodyPr/>
                    <a:lstStyle/>
                    <a:p>
                      <a:pPr algn="ctr"/>
                      <a:r>
                        <a:rPr lang="en-US" sz="1800" dirty="0">
                          <a:solidFill>
                            <a:schemeClr val="tx1"/>
                          </a:solidFill>
                          <a:latin typeface="Calibri Light" pitchFamily="34" charset="0"/>
                        </a:rPr>
                        <a:t>GDP deflator</a:t>
                      </a:r>
                    </a:p>
                  </a:txBody>
                  <a:tcPr anchor="ctr">
                    <a:solidFill>
                      <a:srgbClr val="E4E8D0"/>
                    </a:solidFill>
                  </a:tcPr>
                </a:tc>
                <a:tc>
                  <a:txBody>
                    <a:bodyPr/>
                    <a:lstStyle/>
                    <a:p>
                      <a:pPr algn="ctr"/>
                      <a:r>
                        <a:rPr lang="en-US" sz="1800" dirty="0">
                          <a:solidFill>
                            <a:schemeClr val="tx1"/>
                          </a:solidFill>
                          <a:latin typeface="Calibri Light" pitchFamily="34" charset="0"/>
                        </a:rPr>
                        <a:t>Inflation rate</a:t>
                      </a:r>
                    </a:p>
                  </a:txBody>
                  <a:tcPr anchor="ctr">
                    <a:solidFill>
                      <a:srgbClr val="E4E8D0"/>
                    </a:solidFill>
                  </a:tcPr>
                </a:tc>
                <a:extLst>
                  <a:ext uri="{0D108BD9-81ED-4DB2-BD59-A6C34878D82A}">
                    <a16:rowId xmlns:a16="http://schemas.microsoft.com/office/drawing/2014/main" val="10000"/>
                  </a:ext>
                </a:extLst>
              </a:tr>
              <a:tr h="401053">
                <a:tc>
                  <a:txBody>
                    <a:bodyPr/>
                    <a:lstStyle/>
                    <a:p>
                      <a:pPr algn="ctr"/>
                      <a:r>
                        <a:rPr lang="en-US" sz="1800" dirty="0">
                          <a:latin typeface="Calibri Light" pitchFamily="34" charset="0"/>
                        </a:rPr>
                        <a:t>2016</a:t>
                      </a:r>
                    </a:p>
                  </a:txBody>
                  <a:tcPr>
                    <a:solidFill>
                      <a:srgbClr val="F1F9FE"/>
                    </a:solidFill>
                  </a:tcPr>
                </a:tc>
                <a:tc>
                  <a:txBody>
                    <a:bodyPr/>
                    <a:lstStyle/>
                    <a:p>
                      <a:pPr algn="ctr"/>
                      <a:r>
                        <a:rPr lang="en-US" sz="1800" dirty="0">
                          <a:solidFill>
                            <a:schemeClr val="tx1"/>
                          </a:solidFill>
                          <a:latin typeface="Calibri Light" pitchFamily="34" charset="0"/>
                        </a:rPr>
                        <a:t>$77.78</a:t>
                      </a:r>
                    </a:p>
                  </a:txBody>
                  <a:tcPr>
                    <a:solidFill>
                      <a:srgbClr val="F1F9FE"/>
                    </a:solidFill>
                  </a:tcPr>
                </a:tc>
                <a:tc>
                  <a:txBody>
                    <a:bodyPr/>
                    <a:lstStyle/>
                    <a:p>
                      <a:pPr algn="ctr"/>
                      <a:r>
                        <a:rPr lang="en-US" sz="1800" baseline="0" dirty="0">
                          <a:solidFill>
                            <a:schemeClr val="tx1"/>
                          </a:solidFill>
                          <a:latin typeface="Calibri Light" pitchFamily="34" charset="0"/>
                        </a:rPr>
                        <a:t>-- </a:t>
                      </a:r>
                      <a:endParaRPr lang="en-US" sz="1800" dirty="0">
                        <a:solidFill>
                          <a:schemeClr val="tx1"/>
                        </a:solidFill>
                        <a:latin typeface="Calibri Light" pitchFamily="34" charset="0"/>
                      </a:endParaRPr>
                    </a:p>
                  </a:txBody>
                  <a:tcPr>
                    <a:solidFill>
                      <a:srgbClr val="F1F9FE"/>
                    </a:solidFill>
                  </a:tcPr>
                </a:tc>
                <a:extLst>
                  <a:ext uri="{0D108BD9-81ED-4DB2-BD59-A6C34878D82A}">
                    <a16:rowId xmlns:a16="http://schemas.microsoft.com/office/drawing/2014/main" val="10001"/>
                  </a:ext>
                </a:extLst>
              </a:tr>
              <a:tr h="401053">
                <a:tc>
                  <a:txBody>
                    <a:bodyPr/>
                    <a:lstStyle/>
                    <a:p>
                      <a:pPr algn="ctr"/>
                      <a:r>
                        <a:rPr lang="en-US" sz="1800" dirty="0">
                          <a:latin typeface="Calibri Light" pitchFamily="34" charset="0"/>
                        </a:rPr>
                        <a:t>2017</a:t>
                      </a:r>
                    </a:p>
                  </a:txBody>
                  <a:tcPr>
                    <a:solidFill>
                      <a:srgbClr val="DBF0FD"/>
                    </a:solidFill>
                  </a:tcPr>
                </a:tc>
                <a:tc>
                  <a:txBody>
                    <a:bodyPr/>
                    <a:lstStyle/>
                    <a:p>
                      <a:pPr algn="ctr"/>
                      <a:r>
                        <a:rPr lang="en-US" sz="1800" dirty="0">
                          <a:solidFill>
                            <a:schemeClr val="tx1"/>
                          </a:solidFill>
                          <a:latin typeface="Calibri Light" pitchFamily="34" charset="0"/>
                        </a:rPr>
                        <a:t>$100</a:t>
                      </a:r>
                    </a:p>
                  </a:txBody>
                  <a:tcPr>
                    <a:solidFill>
                      <a:srgbClr val="DBF0FD"/>
                    </a:solidFill>
                  </a:tcPr>
                </a:tc>
                <a:tc>
                  <a:txBody>
                    <a:bodyPr/>
                    <a:lstStyle/>
                    <a:p>
                      <a:pPr algn="ctr"/>
                      <a:r>
                        <a:rPr lang="en-US" sz="1800" dirty="0">
                          <a:solidFill>
                            <a:schemeClr val="tx1"/>
                          </a:solidFill>
                          <a:latin typeface="Calibri Light" pitchFamily="34" charset="0"/>
                        </a:rPr>
                        <a:t>($100 - $77.78) / ($77.8) * 100 = </a:t>
                      </a:r>
                      <a:r>
                        <a:rPr lang="en-US" sz="1800" dirty="0">
                          <a:solidFill>
                            <a:srgbClr val="9D0505"/>
                          </a:solidFill>
                          <a:latin typeface="Calibri Light" pitchFamily="34" charset="0"/>
                        </a:rPr>
                        <a:t>28.6%</a:t>
                      </a:r>
                    </a:p>
                  </a:txBody>
                  <a:tcPr>
                    <a:solidFill>
                      <a:srgbClr val="DBF0FD"/>
                    </a:solidFill>
                  </a:tcPr>
                </a:tc>
                <a:extLst>
                  <a:ext uri="{0D108BD9-81ED-4DB2-BD59-A6C34878D82A}">
                    <a16:rowId xmlns:a16="http://schemas.microsoft.com/office/drawing/2014/main" val="10002"/>
                  </a:ext>
                </a:extLst>
              </a:tr>
              <a:tr h="401053">
                <a:tc>
                  <a:txBody>
                    <a:bodyPr/>
                    <a:lstStyle/>
                    <a:p>
                      <a:pPr algn="ctr"/>
                      <a:r>
                        <a:rPr lang="en-US" sz="1800" dirty="0">
                          <a:latin typeface="Calibri Light" pitchFamily="34" charset="0"/>
                        </a:rPr>
                        <a:t>2018</a:t>
                      </a:r>
                    </a:p>
                  </a:txBody>
                  <a:tcPr>
                    <a:solidFill>
                      <a:srgbClr val="F1F9FE"/>
                    </a:solidFill>
                  </a:tcPr>
                </a:tc>
                <a:tc>
                  <a:txBody>
                    <a:bodyPr/>
                    <a:lstStyle/>
                    <a:p>
                      <a:pPr algn="ctr"/>
                      <a:r>
                        <a:rPr lang="en-US" sz="1800" baseline="0" dirty="0">
                          <a:solidFill>
                            <a:schemeClr val="tx1"/>
                          </a:solidFill>
                          <a:latin typeface="Calibri Light" pitchFamily="34" charset="0"/>
                        </a:rPr>
                        <a:t>$167</a:t>
                      </a:r>
                      <a:endParaRPr lang="en-US" sz="1800" dirty="0">
                        <a:solidFill>
                          <a:schemeClr val="tx1"/>
                        </a:solidFill>
                        <a:latin typeface="Calibri Light" pitchFamily="34" charset="0"/>
                      </a:endParaRPr>
                    </a:p>
                  </a:txBody>
                  <a:tcPr>
                    <a:solidFill>
                      <a:srgbClr val="F1F9FE"/>
                    </a:solidFill>
                  </a:tcPr>
                </a:tc>
                <a:tc>
                  <a:txBody>
                    <a:bodyPr/>
                    <a:lstStyle/>
                    <a:p>
                      <a:pPr algn="ctr"/>
                      <a:r>
                        <a:rPr lang="en-US" sz="1800" dirty="0">
                          <a:solidFill>
                            <a:schemeClr val="tx1"/>
                          </a:solidFill>
                          <a:latin typeface="Calibri Light" pitchFamily="34" charset="0"/>
                        </a:rPr>
                        <a:t>($167 - $100) / ($100) * 100 = </a:t>
                      </a:r>
                      <a:r>
                        <a:rPr lang="en-US" sz="1800" dirty="0">
                          <a:solidFill>
                            <a:srgbClr val="9D0505"/>
                          </a:solidFill>
                          <a:latin typeface="Calibri Light" pitchFamily="34" charset="0"/>
                        </a:rPr>
                        <a:t>67%</a:t>
                      </a:r>
                    </a:p>
                  </a:txBody>
                  <a:tcPr>
                    <a:solidFill>
                      <a:srgbClr val="F1F9F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468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Valuing an economy I</a:t>
            </a:r>
          </a:p>
        </p:txBody>
      </p:sp>
      <p:sp>
        <p:nvSpPr>
          <p:cNvPr id="3" name="Content Placeholder 2"/>
          <p:cNvSpPr>
            <a:spLocks noGrp="1"/>
          </p:cNvSpPr>
          <p:nvPr>
            <p:ph idx="1"/>
          </p:nvPr>
        </p:nvSpPr>
        <p:spPr/>
        <p:txBody>
          <a:bodyPr>
            <a:normAutofit/>
          </a:bodyPr>
          <a:lstStyle/>
          <a:p>
            <a:pPr>
              <a:buClr>
                <a:schemeClr val="tx1"/>
              </a:buClr>
            </a:pPr>
            <a:r>
              <a:rPr lang="en-US" i="1" dirty="0">
                <a:solidFill>
                  <a:srgbClr val="9D0505"/>
                </a:solidFill>
              </a:rPr>
              <a:t>Macroeconomics</a:t>
            </a:r>
            <a:r>
              <a:rPr lang="en-US" dirty="0">
                <a:solidFill>
                  <a:srgbClr val="9D0505"/>
                </a:solidFill>
              </a:rPr>
              <a:t> </a:t>
            </a:r>
            <a:r>
              <a:rPr lang="en-US" dirty="0"/>
              <a:t>is the study of the economy on a broad scale, focusing on issues such as economic growth, unemployment, and inflation.</a:t>
            </a:r>
          </a:p>
          <a:p>
            <a:pPr>
              <a:buClr>
                <a:schemeClr val="tx1"/>
              </a:buClr>
            </a:pPr>
            <a:r>
              <a:rPr lang="en-US" i="1" dirty="0">
                <a:solidFill>
                  <a:srgbClr val="9D0505"/>
                </a:solidFill>
              </a:rPr>
              <a:t>Macroeconomics</a:t>
            </a:r>
            <a:r>
              <a:rPr lang="en-US" dirty="0"/>
              <a:t> helps answer:</a:t>
            </a:r>
          </a:p>
          <a:p>
            <a:pPr lvl="1">
              <a:buClr>
                <a:schemeClr val="tx1"/>
              </a:buClr>
            </a:pPr>
            <a:r>
              <a:rPr lang="en-US" dirty="0"/>
              <a:t>How big is an economy?</a:t>
            </a:r>
          </a:p>
          <a:p>
            <a:pPr lvl="1">
              <a:buClr>
                <a:schemeClr val="tx1"/>
              </a:buClr>
            </a:pPr>
            <a:r>
              <a:rPr lang="en-US" dirty="0"/>
              <a:t>How do we know one country’s economy is larger than some countries but smaller than others?</a:t>
            </a:r>
          </a:p>
          <a:p>
            <a:pPr lvl="1">
              <a:buClr>
                <a:schemeClr val="tx1"/>
              </a:buClr>
            </a:pPr>
            <a:r>
              <a:rPr lang="en-US" dirty="0"/>
              <a:t>What does it mean when a country’s economy doubles in size?</a:t>
            </a:r>
          </a:p>
          <a:p>
            <a:pPr>
              <a:buClr>
                <a:schemeClr val="tx1"/>
              </a:buClr>
            </a:pPr>
            <a:endParaRPr lang="en-US" dirty="0"/>
          </a:p>
        </p:txBody>
      </p:sp>
    </p:spTree>
    <p:extLst>
      <p:ext uri="{BB962C8B-B14F-4D97-AF65-F5344CB8AC3E}">
        <p14:creationId xmlns:p14="http://schemas.microsoft.com/office/powerpoint/2010/main" val="4755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 GDP to assess economic health</a:t>
            </a:r>
          </a:p>
        </p:txBody>
      </p:sp>
      <p:sp>
        <p:nvSpPr>
          <p:cNvPr id="3" name="Content Placeholder 2"/>
          <p:cNvSpPr>
            <a:spLocks noGrp="1"/>
          </p:cNvSpPr>
          <p:nvPr>
            <p:ph idx="1"/>
          </p:nvPr>
        </p:nvSpPr>
        <p:spPr/>
        <p:txBody>
          <a:bodyPr>
            <a:normAutofit/>
          </a:bodyPr>
          <a:lstStyle/>
          <a:p>
            <a:pPr marL="0" indent="0">
              <a:buNone/>
            </a:pPr>
            <a:r>
              <a:rPr lang="en-US" sz="2800" dirty="0"/>
              <a:t>In 2018, GDPs around the world varied substantially.</a:t>
            </a:r>
          </a:p>
        </p:txBody>
      </p:sp>
      <p:sp>
        <p:nvSpPr>
          <p:cNvPr id="90" name="Content Placeholder 2"/>
          <p:cNvSpPr txBox="1">
            <a:spLocks/>
          </p:cNvSpPr>
          <p:nvPr/>
        </p:nvSpPr>
        <p:spPr>
          <a:xfrm>
            <a:off x="431800" y="5800789"/>
            <a:ext cx="8458200" cy="10415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The U.S. has the largest economy, followed by China.</a:t>
            </a:r>
          </a:p>
          <a:p>
            <a:r>
              <a:rPr lang="en-US" sz="2400" dirty="0"/>
              <a:t>Does not consider population.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4366" t="28775" r="3366" b="21822"/>
          <a:stretch>
            <a:fillRect/>
          </a:stretch>
        </p:blipFill>
        <p:spPr bwMode="auto">
          <a:xfrm>
            <a:off x="254000" y="1828800"/>
            <a:ext cx="8280400" cy="3951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519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GDP per capita I</a:t>
            </a:r>
          </a:p>
        </p:txBody>
      </p:sp>
      <p:sp>
        <p:nvSpPr>
          <p:cNvPr id="87" name="Content Placeholder 86"/>
          <p:cNvSpPr>
            <a:spLocks noGrp="1"/>
          </p:cNvSpPr>
          <p:nvPr>
            <p:ph idx="1"/>
          </p:nvPr>
        </p:nvSpPr>
        <p:spPr/>
        <p:txBody>
          <a:bodyPr>
            <a:normAutofit/>
          </a:bodyPr>
          <a:lstStyle/>
          <a:p>
            <a:pPr>
              <a:buClr>
                <a:schemeClr val="tx1"/>
              </a:buClr>
            </a:pPr>
            <a:r>
              <a:rPr lang="en-US" i="1" dirty="0">
                <a:solidFill>
                  <a:srgbClr val="9D0505"/>
                </a:solidFill>
              </a:rPr>
              <a:t>GDP per capita </a:t>
            </a:r>
            <a:r>
              <a:rPr lang="en-US" dirty="0"/>
              <a:t>is calculated as:</a:t>
            </a:r>
          </a:p>
          <a:p>
            <a:pPr marL="0" indent="0">
              <a:buClr>
                <a:schemeClr val="tx1"/>
              </a:buClr>
              <a:buNone/>
            </a:pPr>
            <a:endParaRPr lang="en-US" sz="2200" dirty="0"/>
          </a:p>
          <a:p>
            <a:pPr marL="0" indent="0" algn="ctr">
              <a:buClr>
                <a:schemeClr val="tx1"/>
              </a:buClr>
              <a:buNone/>
            </a:pPr>
            <a:r>
              <a:rPr lang="en-US" dirty="0"/>
              <a:t>GDP per capita = GDP / population.</a:t>
            </a:r>
          </a:p>
          <a:p>
            <a:pPr lvl="1">
              <a:buClr>
                <a:schemeClr val="tx1"/>
              </a:buClr>
            </a:pPr>
            <a:endParaRPr lang="en-US" sz="2200" dirty="0"/>
          </a:p>
          <a:p>
            <a:pPr>
              <a:buClr>
                <a:schemeClr val="tx1"/>
              </a:buClr>
            </a:pPr>
            <a:r>
              <a:rPr lang="en-US" dirty="0"/>
              <a:t>Knowing the GDP per capita for different countries suggests a lot about differences in life and well-being between countries.</a:t>
            </a:r>
          </a:p>
          <a:p>
            <a:pPr>
              <a:buClr>
                <a:schemeClr val="tx1"/>
              </a:buClr>
            </a:pPr>
            <a:r>
              <a:rPr lang="en-US" dirty="0"/>
              <a:t>GDP per capita does not provide information about the distribution of income or the cost of living within a country.</a:t>
            </a:r>
          </a:p>
        </p:txBody>
      </p:sp>
    </p:spTree>
    <p:extLst>
      <p:ext uri="{BB962C8B-B14F-4D97-AF65-F5344CB8AC3E}">
        <p14:creationId xmlns:p14="http://schemas.microsoft.com/office/powerpoint/2010/main" val="8018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per capita II</a:t>
            </a:r>
          </a:p>
        </p:txBody>
      </p:sp>
      <p:sp>
        <p:nvSpPr>
          <p:cNvPr id="3" name="Content Placeholder 2"/>
          <p:cNvSpPr>
            <a:spLocks noGrp="1"/>
          </p:cNvSpPr>
          <p:nvPr>
            <p:ph idx="1"/>
          </p:nvPr>
        </p:nvSpPr>
        <p:spPr/>
        <p:txBody>
          <a:bodyPr>
            <a:normAutofit/>
          </a:bodyPr>
          <a:lstStyle/>
          <a:p>
            <a:pPr marL="0" indent="0">
              <a:buNone/>
            </a:pPr>
            <a:r>
              <a:rPr lang="en-US" dirty="0"/>
              <a:t>GDP per capita around the world varies as well.</a:t>
            </a:r>
          </a:p>
        </p:txBody>
      </p:sp>
      <p:sp>
        <p:nvSpPr>
          <p:cNvPr id="6" name="Content Placeholder 2"/>
          <p:cNvSpPr txBox="1">
            <a:spLocks/>
          </p:cNvSpPr>
          <p:nvPr/>
        </p:nvSpPr>
        <p:spPr>
          <a:xfrm>
            <a:off x="6629400" y="2743200"/>
            <a:ext cx="2438400" cy="34480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Does not consider income inequality.</a:t>
            </a:r>
          </a:p>
          <a:p>
            <a:r>
              <a:rPr lang="en-US" sz="2400" dirty="0"/>
              <a:t>Does not consider how far a dollar goes in each country.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35643" t="28500" r="4295" b="10428"/>
          <a:stretch>
            <a:fillRect/>
          </a:stretch>
        </p:blipFill>
        <p:spPr bwMode="auto">
          <a:xfrm>
            <a:off x="177540" y="2190499"/>
            <a:ext cx="6451860" cy="39438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571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Learning: GDP deflator and GDP per capita</a:t>
            </a:r>
          </a:p>
        </p:txBody>
      </p:sp>
      <p:sp>
        <p:nvSpPr>
          <p:cNvPr id="3" name="Content Placeholder 2"/>
          <p:cNvSpPr>
            <a:spLocks noGrp="1"/>
          </p:cNvSpPr>
          <p:nvPr>
            <p:ph idx="1"/>
          </p:nvPr>
        </p:nvSpPr>
        <p:spPr/>
        <p:txBody>
          <a:bodyPr>
            <a:normAutofit/>
          </a:bodyPr>
          <a:lstStyle/>
          <a:p>
            <a:pPr marL="0" indent="0">
              <a:buNone/>
            </a:pPr>
            <a:r>
              <a:rPr lang="en-US" dirty="0"/>
              <a:t>Use the following information to calculate real GDP per capita.</a:t>
            </a:r>
          </a:p>
        </p:txBody>
      </p:sp>
      <p:graphicFrame>
        <p:nvGraphicFramePr>
          <p:cNvPr id="4" name="Table 3"/>
          <p:cNvGraphicFramePr>
            <a:graphicFrameLocks noGrp="1"/>
          </p:cNvGraphicFramePr>
          <p:nvPr>
            <p:extLst>
              <p:ext uri="{D42A27DB-BD31-4B8C-83A1-F6EECF244321}">
                <p14:modId xmlns:p14="http://schemas.microsoft.com/office/powerpoint/2010/main" val="2913092332"/>
              </p:ext>
            </p:extLst>
          </p:nvPr>
        </p:nvGraphicFramePr>
        <p:xfrm>
          <a:off x="1302587" y="2743200"/>
          <a:ext cx="6317413" cy="2667622"/>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97813">
                  <a:extLst>
                    <a:ext uri="{9D8B030D-6E8A-4147-A177-3AD203B41FA5}">
                      <a16:colId xmlns:a16="http://schemas.microsoft.com/office/drawing/2014/main" val="20004"/>
                    </a:ext>
                  </a:extLst>
                </a:gridCol>
              </a:tblGrid>
              <a:tr h="456578">
                <a:tc>
                  <a:txBody>
                    <a:bodyPr/>
                    <a:lstStyle/>
                    <a:p>
                      <a:pPr algn="ctr"/>
                      <a:r>
                        <a:rPr lang="en-US" sz="1600" dirty="0">
                          <a:solidFill>
                            <a:schemeClr val="tx1"/>
                          </a:solidFill>
                          <a:latin typeface="Calibri Light" pitchFamily="34" charset="0"/>
                        </a:rPr>
                        <a:t>Year</a:t>
                      </a:r>
                    </a:p>
                  </a:txBody>
                  <a:tcPr anchor="ctr">
                    <a:solidFill>
                      <a:srgbClr val="E4E8D0"/>
                    </a:solidFill>
                  </a:tcPr>
                </a:tc>
                <a:tc>
                  <a:txBody>
                    <a:bodyPr/>
                    <a:lstStyle/>
                    <a:p>
                      <a:pPr algn="ctr"/>
                      <a:r>
                        <a:rPr lang="en-US" sz="1600" dirty="0">
                          <a:solidFill>
                            <a:schemeClr val="tx1"/>
                          </a:solidFill>
                          <a:latin typeface="Calibri Light" pitchFamily="34" charset="0"/>
                        </a:rPr>
                        <a:t>Nominal GDP</a:t>
                      </a:r>
                    </a:p>
                    <a:p>
                      <a:pPr algn="ctr"/>
                      <a:r>
                        <a:rPr lang="en-US" sz="1200" b="0" dirty="0">
                          <a:solidFill>
                            <a:schemeClr val="tx1"/>
                          </a:solidFill>
                          <a:latin typeface="Calibri Light" pitchFamily="34" charset="0"/>
                        </a:rPr>
                        <a:t>(millions of $)</a:t>
                      </a:r>
                    </a:p>
                  </a:txBody>
                  <a:tcPr anchor="ctr">
                    <a:solidFill>
                      <a:srgbClr val="E4E8D0"/>
                    </a:solidFill>
                  </a:tcPr>
                </a:tc>
                <a:tc>
                  <a:txBody>
                    <a:bodyPr/>
                    <a:lstStyle/>
                    <a:p>
                      <a:pPr algn="ctr"/>
                      <a:r>
                        <a:rPr lang="en-US" sz="1600" dirty="0">
                          <a:solidFill>
                            <a:schemeClr val="tx1"/>
                          </a:solidFill>
                          <a:latin typeface="Calibri Light" pitchFamily="34" charset="0"/>
                        </a:rPr>
                        <a:t>Real GDP</a:t>
                      </a:r>
                    </a:p>
                    <a:p>
                      <a:pPr algn="ctr"/>
                      <a:r>
                        <a:rPr lang="en-US" sz="1200" b="0" dirty="0">
                          <a:solidFill>
                            <a:schemeClr val="tx1"/>
                          </a:solidFill>
                          <a:latin typeface="Calibri Light" pitchFamily="34" charset="0"/>
                        </a:rPr>
                        <a:t>(millions of $)</a:t>
                      </a:r>
                    </a:p>
                  </a:txBody>
                  <a:tcPr anchor="ctr">
                    <a:solidFill>
                      <a:srgbClr val="E4E8D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Light" pitchFamily="34" charset="0"/>
                        </a:rPr>
                        <a:t>Population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itchFamily="34" charset="0"/>
                        </a:rPr>
                        <a:t>(millions</a:t>
                      </a:r>
                      <a:r>
                        <a:rPr lang="en-US" sz="1200" b="0" baseline="0" dirty="0">
                          <a:solidFill>
                            <a:schemeClr val="tx1"/>
                          </a:solidFill>
                          <a:latin typeface="Calibri Light" pitchFamily="34" charset="0"/>
                        </a:rPr>
                        <a:t> of people)</a:t>
                      </a:r>
                      <a:endParaRPr lang="en-US" sz="1200" b="0" dirty="0">
                        <a:solidFill>
                          <a:schemeClr val="tx1"/>
                        </a:solidFill>
                        <a:latin typeface="Calibri Light" pitchFamily="34" charset="0"/>
                      </a:endParaRPr>
                    </a:p>
                  </a:txBody>
                  <a:tcPr anchor="ctr">
                    <a:solidFill>
                      <a:srgbClr val="E4E8D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Light" pitchFamily="34" charset="0"/>
                        </a:rPr>
                        <a:t>Real GDP per capita</a:t>
                      </a:r>
                      <a:endParaRPr lang="en-US" sz="1200" b="0" dirty="0">
                        <a:solidFill>
                          <a:schemeClr val="tx1"/>
                        </a:solidFill>
                        <a:latin typeface="Calibri Light" pitchFamily="34" charset="0"/>
                      </a:endParaRPr>
                    </a:p>
                  </a:txBody>
                  <a:tcPr anchor="ctr">
                    <a:solidFill>
                      <a:srgbClr val="E4E8D0"/>
                    </a:solidFill>
                  </a:tcPr>
                </a:tc>
                <a:extLst>
                  <a:ext uri="{0D108BD9-81ED-4DB2-BD59-A6C34878D82A}">
                    <a16:rowId xmlns:a16="http://schemas.microsoft.com/office/drawing/2014/main" val="10000"/>
                  </a:ext>
                </a:extLst>
              </a:tr>
              <a:tr h="874160">
                <a:tc>
                  <a:txBody>
                    <a:bodyPr/>
                    <a:lstStyle/>
                    <a:p>
                      <a:pPr algn="ctr"/>
                      <a:r>
                        <a:rPr lang="en-US" sz="1600" dirty="0">
                          <a:latin typeface="Calibri Light" pitchFamily="34" charset="0"/>
                        </a:rPr>
                        <a:t>2015</a:t>
                      </a:r>
                    </a:p>
                  </a:txBody>
                  <a:tcPr anchor="ctr">
                    <a:solidFill>
                      <a:srgbClr val="F1F9FE"/>
                    </a:solidFill>
                  </a:tcPr>
                </a:tc>
                <a:tc>
                  <a:txBody>
                    <a:bodyPr/>
                    <a:lstStyle/>
                    <a:p>
                      <a:pPr algn="ctr"/>
                      <a:r>
                        <a:rPr lang="en-US" sz="1600" dirty="0">
                          <a:latin typeface="Calibri Light" pitchFamily="34" charset="0"/>
                        </a:rPr>
                        <a:t>500</a:t>
                      </a:r>
                    </a:p>
                  </a:txBody>
                  <a:tcPr anchor="ctr">
                    <a:solidFill>
                      <a:srgbClr val="F1F9FE"/>
                    </a:solidFill>
                  </a:tcPr>
                </a:tc>
                <a:tc>
                  <a:txBody>
                    <a:bodyPr/>
                    <a:lstStyle/>
                    <a:p>
                      <a:pPr algn="ctr"/>
                      <a:r>
                        <a:rPr lang="en-US" sz="1600" dirty="0">
                          <a:latin typeface="Calibri Light" pitchFamily="34" charset="0"/>
                        </a:rPr>
                        <a:t>400</a:t>
                      </a:r>
                    </a:p>
                  </a:txBody>
                  <a:tcPr anchor="ctr">
                    <a:solidFill>
                      <a:srgbClr val="F1F9FE"/>
                    </a:solidFill>
                  </a:tcPr>
                </a:tc>
                <a:tc>
                  <a:txBody>
                    <a:bodyPr/>
                    <a:lstStyle/>
                    <a:p>
                      <a:pPr algn="ctr"/>
                      <a:r>
                        <a:rPr lang="en-US" sz="1600" dirty="0">
                          <a:latin typeface="Calibri Light" pitchFamily="34" charset="0"/>
                        </a:rPr>
                        <a:t>2</a:t>
                      </a:r>
                    </a:p>
                  </a:txBody>
                  <a:tcPr anchor="ctr">
                    <a:solidFill>
                      <a:srgbClr val="F1F9FE"/>
                    </a:solidFill>
                  </a:tcPr>
                </a:tc>
                <a:tc>
                  <a:txBody>
                    <a:bodyPr/>
                    <a:lstStyle/>
                    <a:p>
                      <a:pPr algn="ctr"/>
                      <a:endParaRPr lang="en-US" sz="1600" b="1" dirty="0">
                        <a:latin typeface="Calibri Light" pitchFamily="34" charset="0"/>
                      </a:endParaRPr>
                    </a:p>
                  </a:txBody>
                  <a:tcPr anchor="ctr">
                    <a:solidFill>
                      <a:srgbClr val="F1F9FE"/>
                    </a:solidFill>
                  </a:tcPr>
                </a:tc>
                <a:extLst>
                  <a:ext uri="{0D108BD9-81ED-4DB2-BD59-A6C34878D82A}">
                    <a16:rowId xmlns:a16="http://schemas.microsoft.com/office/drawing/2014/main" val="10001"/>
                  </a:ext>
                </a:extLst>
              </a:tr>
              <a:tr h="1031462">
                <a:tc>
                  <a:txBody>
                    <a:bodyPr/>
                    <a:lstStyle/>
                    <a:p>
                      <a:pPr algn="ctr"/>
                      <a:r>
                        <a:rPr lang="en-US" sz="1600" dirty="0">
                          <a:latin typeface="Calibri Light" pitchFamily="34" charset="0"/>
                        </a:rPr>
                        <a:t>2016</a:t>
                      </a:r>
                    </a:p>
                  </a:txBody>
                  <a:tcPr anchor="ctr">
                    <a:solidFill>
                      <a:srgbClr val="DBF0FD"/>
                    </a:solidFill>
                  </a:tcPr>
                </a:tc>
                <a:tc>
                  <a:txBody>
                    <a:bodyPr/>
                    <a:lstStyle/>
                    <a:p>
                      <a:pPr algn="ctr"/>
                      <a:r>
                        <a:rPr lang="en-US" sz="1600" dirty="0">
                          <a:latin typeface="Calibri Light" pitchFamily="34" charset="0"/>
                        </a:rPr>
                        <a:t>600</a:t>
                      </a:r>
                    </a:p>
                  </a:txBody>
                  <a:tcPr anchor="ctr">
                    <a:solidFill>
                      <a:srgbClr val="DBF0FD"/>
                    </a:solidFill>
                  </a:tcPr>
                </a:tc>
                <a:tc>
                  <a:txBody>
                    <a:bodyPr/>
                    <a:lstStyle/>
                    <a:p>
                      <a:pPr algn="ctr"/>
                      <a:r>
                        <a:rPr lang="en-US" sz="1600" dirty="0">
                          <a:latin typeface="Calibri Light" pitchFamily="34" charset="0"/>
                        </a:rPr>
                        <a:t>450</a:t>
                      </a:r>
                    </a:p>
                  </a:txBody>
                  <a:tcPr anchor="ctr">
                    <a:solidFill>
                      <a:srgbClr val="DBF0FD"/>
                    </a:solidFill>
                  </a:tcPr>
                </a:tc>
                <a:tc>
                  <a:txBody>
                    <a:bodyPr/>
                    <a:lstStyle/>
                    <a:p>
                      <a:pPr algn="ctr"/>
                      <a:r>
                        <a:rPr lang="en-US" sz="1600" dirty="0">
                          <a:latin typeface="Calibri Light" pitchFamily="34" charset="0"/>
                        </a:rPr>
                        <a:t>2.25</a:t>
                      </a:r>
                    </a:p>
                  </a:txBody>
                  <a:tcPr anchor="ctr">
                    <a:solidFill>
                      <a:srgbClr val="DBF0FD"/>
                    </a:solidFill>
                  </a:tcPr>
                </a:tc>
                <a:tc>
                  <a:txBody>
                    <a:bodyPr/>
                    <a:lstStyle/>
                    <a:p>
                      <a:pPr algn="ctr"/>
                      <a:endParaRPr lang="en-US" sz="1600" b="1" dirty="0">
                        <a:latin typeface="Calibri Light" pitchFamily="34" charset="0"/>
                      </a:endParaRPr>
                    </a:p>
                  </a:txBody>
                  <a:tcPr anchor="ctr">
                    <a:solidFill>
                      <a:srgbClr val="DBF0F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318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Learning Solution VI</a:t>
            </a:r>
          </a:p>
        </p:txBody>
      </p:sp>
      <p:sp>
        <p:nvSpPr>
          <p:cNvPr id="3" name="Content Placeholder 2"/>
          <p:cNvSpPr>
            <a:spLocks noGrp="1"/>
          </p:cNvSpPr>
          <p:nvPr>
            <p:ph idx="1"/>
          </p:nvPr>
        </p:nvSpPr>
        <p:spPr/>
        <p:txBody>
          <a:bodyPr>
            <a:normAutofit/>
          </a:bodyPr>
          <a:lstStyle/>
          <a:p>
            <a:pPr marL="0" indent="0">
              <a:buNone/>
            </a:pPr>
            <a:r>
              <a:rPr lang="en-US" dirty="0"/>
              <a:t>Use the following information to calculate real GDP per capita.</a:t>
            </a:r>
          </a:p>
        </p:txBody>
      </p:sp>
      <p:graphicFrame>
        <p:nvGraphicFramePr>
          <p:cNvPr id="4" name="Table 3"/>
          <p:cNvGraphicFramePr>
            <a:graphicFrameLocks noGrp="1"/>
          </p:cNvGraphicFramePr>
          <p:nvPr>
            <p:extLst>
              <p:ext uri="{D42A27DB-BD31-4B8C-83A1-F6EECF244321}">
                <p14:modId xmlns:p14="http://schemas.microsoft.com/office/powerpoint/2010/main" val="1255828547"/>
              </p:ext>
            </p:extLst>
          </p:nvPr>
        </p:nvGraphicFramePr>
        <p:xfrm>
          <a:off x="1302587" y="2743200"/>
          <a:ext cx="6317413" cy="2667622"/>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97813">
                  <a:extLst>
                    <a:ext uri="{9D8B030D-6E8A-4147-A177-3AD203B41FA5}">
                      <a16:colId xmlns:a16="http://schemas.microsoft.com/office/drawing/2014/main" val="20004"/>
                    </a:ext>
                  </a:extLst>
                </a:gridCol>
              </a:tblGrid>
              <a:tr h="456578">
                <a:tc>
                  <a:txBody>
                    <a:bodyPr/>
                    <a:lstStyle/>
                    <a:p>
                      <a:pPr algn="ctr"/>
                      <a:r>
                        <a:rPr lang="en-US" sz="1600" dirty="0">
                          <a:solidFill>
                            <a:schemeClr val="tx1"/>
                          </a:solidFill>
                          <a:latin typeface="Calibri Light" pitchFamily="34" charset="0"/>
                        </a:rPr>
                        <a:t>Year</a:t>
                      </a:r>
                    </a:p>
                  </a:txBody>
                  <a:tcPr anchor="ctr">
                    <a:solidFill>
                      <a:srgbClr val="E4E8D0"/>
                    </a:solidFill>
                  </a:tcPr>
                </a:tc>
                <a:tc>
                  <a:txBody>
                    <a:bodyPr/>
                    <a:lstStyle/>
                    <a:p>
                      <a:pPr algn="ctr"/>
                      <a:r>
                        <a:rPr lang="en-US" sz="1600" dirty="0">
                          <a:solidFill>
                            <a:schemeClr val="tx1"/>
                          </a:solidFill>
                          <a:latin typeface="Calibri Light" pitchFamily="34" charset="0"/>
                        </a:rPr>
                        <a:t>Nominal GDP </a:t>
                      </a:r>
                    </a:p>
                    <a:p>
                      <a:pPr algn="ctr"/>
                      <a:r>
                        <a:rPr lang="en-US" sz="1200" b="0" dirty="0">
                          <a:solidFill>
                            <a:schemeClr val="tx1"/>
                          </a:solidFill>
                          <a:latin typeface="Calibri Light" pitchFamily="34" charset="0"/>
                        </a:rPr>
                        <a:t>(millions of $)</a:t>
                      </a:r>
                    </a:p>
                  </a:txBody>
                  <a:tcPr anchor="ctr">
                    <a:solidFill>
                      <a:srgbClr val="E4E8D0"/>
                    </a:solidFill>
                  </a:tcPr>
                </a:tc>
                <a:tc>
                  <a:txBody>
                    <a:bodyPr/>
                    <a:lstStyle/>
                    <a:p>
                      <a:pPr algn="ctr"/>
                      <a:r>
                        <a:rPr lang="en-US" sz="1600" dirty="0">
                          <a:solidFill>
                            <a:schemeClr val="tx1"/>
                          </a:solidFill>
                          <a:latin typeface="Calibri Light" pitchFamily="34" charset="0"/>
                        </a:rPr>
                        <a:t>Real GDP</a:t>
                      </a:r>
                    </a:p>
                    <a:p>
                      <a:pPr algn="ctr"/>
                      <a:r>
                        <a:rPr lang="en-US" sz="1200" b="0" dirty="0">
                          <a:solidFill>
                            <a:schemeClr val="tx1"/>
                          </a:solidFill>
                          <a:latin typeface="Calibri Light" pitchFamily="34" charset="0"/>
                        </a:rPr>
                        <a:t>(millions of $)</a:t>
                      </a:r>
                    </a:p>
                  </a:txBody>
                  <a:tcPr anchor="ctr">
                    <a:solidFill>
                      <a:srgbClr val="E4E8D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Light" pitchFamily="34" charset="0"/>
                        </a:rPr>
                        <a:t>Population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itchFamily="34" charset="0"/>
                        </a:rPr>
                        <a:t>(millions</a:t>
                      </a:r>
                      <a:r>
                        <a:rPr lang="en-US" sz="1200" b="0" baseline="0" dirty="0">
                          <a:solidFill>
                            <a:schemeClr val="tx1"/>
                          </a:solidFill>
                          <a:latin typeface="Calibri Light" pitchFamily="34" charset="0"/>
                        </a:rPr>
                        <a:t> of people)</a:t>
                      </a:r>
                      <a:endParaRPr lang="en-US" sz="1200" b="0" dirty="0">
                        <a:solidFill>
                          <a:schemeClr val="tx1"/>
                        </a:solidFill>
                        <a:latin typeface="Calibri Light" pitchFamily="34" charset="0"/>
                      </a:endParaRPr>
                    </a:p>
                  </a:txBody>
                  <a:tcPr anchor="ctr">
                    <a:solidFill>
                      <a:srgbClr val="E4E8D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Light" pitchFamily="34" charset="0"/>
                        </a:rPr>
                        <a:t>Real GDP per capita</a:t>
                      </a:r>
                      <a:endParaRPr lang="en-US" sz="1200" b="0" dirty="0">
                        <a:solidFill>
                          <a:schemeClr val="tx1"/>
                        </a:solidFill>
                        <a:latin typeface="Calibri Light" pitchFamily="34" charset="0"/>
                      </a:endParaRPr>
                    </a:p>
                  </a:txBody>
                  <a:tcPr anchor="ctr">
                    <a:solidFill>
                      <a:srgbClr val="E4E8D0"/>
                    </a:solidFill>
                  </a:tcPr>
                </a:tc>
                <a:extLst>
                  <a:ext uri="{0D108BD9-81ED-4DB2-BD59-A6C34878D82A}">
                    <a16:rowId xmlns:a16="http://schemas.microsoft.com/office/drawing/2014/main" val="10000"/>
                  </a:ext>
                </a:extLst>
              </a:tr>
              <a:tr h="874160">
                <a:tc>
                  <a:txBody>
                    <a:bodyPr/>
                    <a:lstStyle/>
                    <a:p>
                      <a:pPr algn="ctr"/>
                      <a:r>
                        <a:rPr lang="en-US" sz="1600" dirty="0">
                          <a:latin typeface="Calibri Light" pitchFamily="34" charset="0"/>
                        </a:rPr>
                        <a:t>2015</a:t>
                      </a:r>
                    </a:p>
                  </a:txBody>
                  <a:tcPr anchor="ctr">
                    <a:solidFill>
                      <a:srgbClr val="F1F9FE"/>
                    </a:solidFill>
                  </a:tcPr>
                </a:tc>
                <a:tc>
                  <a:txBody>
                    <a:bodyPr/>
                    <a:lstStyle/>
                    <a:p>
                      <a:pPr algn="ctr"/>
                      <a:r>
                        <a:rPr lang="en-US" sz="1600" dirty="0">
                          <a:latin typeface="Calibri Light" pitchFamily="34" charset="0"/>
                        </a:rPr>
                        <a:t>500</a:t>
                      </a:r>
                    </a:p>
                  </a:txBody>
                  <a:tcPr anchor="ctr">
                    <a:solidFill>
                      <a:srgbClr val="F1F9FE"/>
                    </a:solidFill>
                  </a:tcPr>
                </a:tc>
                <a:tc>
                  <a:txBody>
                    <a:bodyPr/>
                    <a:lstStyle/>
                    <a:p>
                      <a:pPr algn="ctr"/>
                      <a:r>
                        <a:rPr lang="en-US" sz="1600" dirty="0">
                          <a:latin typeface="Calibri Light" pitchFamily="34" charset="0"/>
                        </a:rPr>
                        <a:t>400</a:t>
                      </a:r>
                    </a:p>
                  </a:txBody>
                  <a:tcPr anchor="ctr">
                    <a:solidFill>
                      <a:srgbClr val="F1F9FE"/>
                    </a:solidFill>
                  </a:tcPr>
                </a:tc>
                <a:tc>
                  <a:txBody>
                    <a:bodyPr/>
                    <a:lstStyle/>
                    <a:p>
                      <a:pPr algn="ctr"/>
                      <a:r>
                        <a:rPr lang="en-US" sz="1600" dirty="0">
                          <a:latin typeface="Calibri Light" pitchFamily="34" charset="0"/>
                        </a:rPr>
                        <a:t>2</a:t>
                      </a:r>
                    </a:p>
                  </a:txBody>
                  <a:tcPr anchor="ctr">
                    <a:solidFill>
                      <a:srgbClr val="F1F9FE"/>
                    </a:solidFill>
                  </a:tcPr>
                </a:tc>
                <a:tc>
                  <a:txBody>
                    <a:bodyPr/>
                    <a:lstStyle/>
                    <a:p>
                      <a:pPr algn="ctr"/>
                      <a:r>
                        <a:rPr lang="en-US" sz="1600" dirty="0">
                          <a:latin typeface="Calibri Light" pitchFamily="34" charset="0"/>
                        </a:rPr>
                        <a:t>400/2 = </a:t>
                      </a:r>
                      <a:r>
                        <a:rPr lang="en-US" sz="1600" b="1" dirty="0">
                          <a:latin typeface="Calibri Light" pitchFamily="34" charset="0"/>
                        </a:rPr>
                        <a:t>$200 </a:t>
                      </a:r>
                    </a:p>
                  </a:txBody>
                  <a:tcPr anchor="ctr">
                    <a:solidFill>
                      <a:srgbClr val="F1F9FE"/>
                    </a:solidFill>
                  </a:tcPr>
                </a:tc>
                <a:extLst>
                  <a:ext uri="{0D108BD9-81ED-4DB2-BD59-A6C34878D82A}">
                    <a16:rowId xmlns:a16="http://schemas.microsoft.com/office/drawing/2014/main" val="10001"/>
                  </a:ext>
                </a:extLst>
              </a:tr>
              <a:tr h="1031462">
                <a:tc>
                  <a:txBody>
                    <a:bodyPr/>
                    <a:lstStyle/>
                    <a:p>
                      <a:pPr algn="ctr"/>
                      <a:r>
                        <a:rPr lang="en-US" sz="1600" dirty="0">
                          <a:latin typeface="Calibri Light" pitchFamily="34" charset="0"/>
                        </a:rPr>
                        <a:t>2016</a:t>
                      </a:r>
                    </a:p>
                  </a:txBody>
                  <a:tcPr anchor="ctr">
                    <a:solidFill>
                      <a:srgbClr val="DBF0FD"/>
                    </a:solidFill>
                  </a:tcPr>
                </a:tc>
                <a:tc>
                  <a:txBody>
                    <a:bodyPr/>
                    <a:lstStyle/>
                    <a:p>
                      <a:pPr algn="ctr"/>
                      <a:r>
                        <a:rPr lang="en-US" sz="1600" dirty="0">
                          <a:latin typeface="Calibri Light" pitchFamily="34" charset="0"/>
                        </a:rPr>
                        <a:t>600</a:t>
                      </a:r>
                    </a:p>
                  </a:txBody>
                  <a:tcPr anchor="ctr">
                    <a:solidFill>
                      <a:srgbClr val="DBF0FD"/>
                    </a:solidFill>
                  </a:tcPr>
                </a:tc>
                <a:tc>
                  <a:txBody>
                    <a:bodyPr/>
                    <a:lstStyle/>
                    <a:p>
                      <a:pPr algn="ctr"/>
                      <a:r>
                        <a:rPr lang="en-US" sz="1600" dirty="0">
                          <a:latin typeface="Calibri Light" pitchFamily="34" charset="0"/>
                        </a:rPr>
                        <a:t>450</a:t>
                      </a:r>
                    </a:p>
                  </a:txBody>
                  <a:tcPr anchor="ctr">
                    <a:solidFill>
                      <a:srgbClr val="DBF0FD"/>
                    </a:solidFill>
                  </a:tcPr>
                </a:tc>
                <a:tc>
                  <a:txBody>
                    <a:bodyPr/>
                    <a:lstStyle/>
                    <a:p>
                      <a:pPr algn="ctr"/>
                      <a:r>
                        <a:rPr lang="en-US" sz="1600" dirty="0">
                          <a:latin typeface="Calibri Light" pitchFamily="34" charset="0"/>
                        </a:rPr>
                        <a:t>2.25</a:t>
                      </a:r>
                    </a:p>
                  </a:txBody>
                  <a:tcPr anchor="ctr">
                    <a:solidFill>
                      <a:srgbClr val="DBF0FD"/>
                    </a:solidFill>
                  </a:tcPr>
                </a:tc>
                <a:tc>
                  <a:txBody>
                    <a:bodyPr/>
                    <a:lstStyle/>
                    <a:p>
                      <a:pPr algn="ctr"/>
                      <a:r>
                        <a:rPr lang="en-US" sz="1600" dirty="0">
                          <a:latin typeface="Calibri Light" pitchFamily="34" charset="0"/>
                        </a:rPr>
                        <a:t>450/2.25 = </a:t>
                      </a:r>
                      <a:r>
                        <a:rPr lang="en-US" sz="1600" b="1" dirty="0">
                          <a:latin typeface="Calibri Light" pitchFamily="34" charset="0"/>
                        </a:rPr>
                        <a:t>$200</a:t>
                      </a:r>
                    </a:p>
                  </a:txBody>
                  <a:tcPr anchor="ctr">
                    <a:solidFill>
                      <a:srgbClr val="DBF0F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444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growth rates 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change in the economy can be estimated over time.</a:t>
                </a:r>
              </a:p>
              <a:p>
                <a:endParaRPr lang="en-US" sz="2200" dirty="0"/>
              </a:p>
              <a:p>
                <a:pPr marL="0" indent="0" algn="ctr">
                  <a:buNone/>
                </a:pPr>
                <a14:m>
                  <m:oMath xmlns:m="http://schemas.openxmlformats.org/officeDocument/2006/math">
                    <m:box>
                      <m:boxPr>
                        <m:ctrlPr>
                          <a:rPr lang="en-US" i="1" smtClean="0">
                            <a:latin typeface="Cambria Math" panose="02040503050406030204" pitchFamily="18" charset="0"/>
                          </a:rPr>
                        </m:ctrlPr>
                      </m:boxPr>
                      <m:e>
                        <m:argPr>
                          <m:argSz m:val="-1"/>
                        </m:argPr>
                        <m:r>
                          <m:rPr>
                            <m:sty m:val="p"/>
                            <m:brk m:alnAt="63"/>
                          </m:rPr>
                          <a:rPr lang="en-US" b="0" i="0" smtClean="0">
                            <a:latin typeface="Cambria Math"/>
                          </a:rPr>
                          <m:t>G</m:t>
                        </m:r>
                        <m:r>
                          <m:rPr>
                            <m:sty m:val="p"/>
                          </m:rPr>
                          <a:rPr lang="en-US" b="0" i="0" smtClean="0">
                            <a:latin typeface="Cambria Math"/>
                          </a:rPr>
                          <m:t>DP</m:t>
                        </m:r>
                        <m:r>
                          <a:rPr lang="en-US" b="0" i="0" smtClean="0">
                            <a:latin typeface="Cambria Math"/>
                          </a:rPr>
                          <m:t> </m:t>
                        </m:r>
                        <m:r>
                          <m:rPr>
                            <m:sty m:val="p"/>
                          </m:rPr>
                          <a:rPr lang="en-US" b="0" i="0" smtClean="0">
                            <a:latin typeface="Cambria Math"/>
                          </a:rPr>
                          <m:t>growth</m:t>
                        </m:r>
                        <m:r>
                          <a:rPr lang="en-US" b="0" i="0" smtClean="0">
                            <a:latin typeface="Cambria Math"/>
                          </a:rPr>
                          <m:t> </m:t>
                        </m:r>
                        <m:r>
                          <m:rPr>
                            <m:sty m:val="p"/>
                          </m:rPr>
                          <a:rPr lang="en-US" b="0" i="0" smtClean="0">
                            <a:latin typeface="Cambria Math"/>
                          </a:rPr>
                          <m:t>rate</m:t>
                        </m:r>
                        <m:r>
                          <a:rPr lang="en-US" b="0" i="0" smtClean="0">
                            <a:latin typeface="Cambria Math"/>
                          </a:rPr>
                          <m:t> </m:t>
                        </m:r>
                        <m:r>
                          <m:rPr>
                            <m:brk m:alnAt="63"/>
                          </m:rPr>
                          <a:rPr lang="en-US" b="0" i="1" smtClean="0">
                            <a:latin typeface="Cambria Math"/>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m:rPr>
                                    <m:nor/>
                                  </m:rPr>
                                  <a:rPr lang="en-US" b="0" i="0" smtClean="0">
                                    <a:latin typeface="Cambria Math"/>
                                  </a:rPr>
                                  <m:t>GDP</m:t>
                                </m:r>
                              </m:e>
                              <m:sub>
                                <m:r>
                                  <a:rPr lang="en-US" b="0" i="1" smtClean="0">
                                    <a:latin typeface="Cambria Math"/>
                                  </a:rPr>
                                  <m:t>𝑡</m:t>
                                </m:r>
                              </m:sub>
                            </m:sSub>
                            <m:r>
                              <a:rPr lang="en-US" b="0" i="1" smtClean="0">
                                <a:latin typeface="Cambria Math"/>
                              </a:rPr>
                              <m:t> −</m:t>
                            </m:r>
                            <m:sSub>
                              <m:sSubPr>
                                <m:ctrlPr>
                                  <a:rPr lang="en-US" b="0" i="1" smtClean="0">
                                    <a:latin typeface="Cambria Math" panose="02040503050406030204" pitchFamily="18" charset="0"/>
                                  </a:rPr>
                                </m:ctrlPr>
                              </m:sSubPr>
                              <m:e>
                                <m:r>
                                  <m:rPr>
                                    <m:nor/>
                                  </m:rPr>
                                  <a:rPr lang="en-US" b="0" i="0" smtClean="0">
                                    <a:latin typeface="Cambria Math"/>
                                  </a:rPr>
                                  <m:t>GDP</m:t>
                                </m:r>
                              </m:e>
                              <m:sub>
                                <m:r>
                                  <a:rPr lang="en-US" b="0" i="1" smtClean="0">
                                    <a:latin typeface="Cambria Math"/>
                                  </a:rPr>
                                  <m:t>𝑡</m:t>
                                </m:r>
                                <m:r>
                                  <a:rPr lang="en-US" b="0" i="1" smtClean="0">
                                    <a:latin typeface="Cambria Math"/>
                                  </a:rPr>
                                  <m:t>−1</m:t>
                                </m:r>
                              </m:sub>
                            </m:sSub>
                          </m:num>
                          <m:den>
                            <m:sSub>
                              <m:sSubPr>
                                <m:ctrlPr>
                                  <a:rPr lang="en-US" b="0" i="1" smtClean="0">
                                    <a:latin typeface="Cambria Math" panose="02040503050406030204" pitchFamily="18" charset="0"/>
                                  </a:rPr>
                                </m:ctrlPr>
                              </m:sSubPr>
                              <m:e>
                                <m:r>
                                  <m:rPr>
                                    <m:nor/>
                                  </m:rPr>
                                  <a:rPr lang="en-US" b="0" i="0" smtClean="0">
                                    <a:latin typeface="Cambria Math"/>
                                  </a:rPr>
                                  <m:t>GDP</m:t>
                                </m:r>
                              </m:e>
                              <m:sub>
                                <m:r>
                                  <a:rPr lang="en-US" b="0" i="1" smtClean="0">
                                    <a:latin typeface="Cambria Math"/>
                                  </a:rPr>
                                  <m:t>𝑡</m:t>
                                </m:r>
                                <m:r>
                                  <a:rPr lang="en-US" b="0" i="1" smtClean="0">
                                    <a:latin typeface="Cambria Math"/>
                                  </a:rPr>
                                  <m:t>−1</m:t>
                                </m:r>
                              </m:sub>
                            </m:sSub>
                          </m:den>
                        </m:f>
                      </m:e>
                    </m:box>
                  </m:oMath>
                </a14:m>
                <a:r>
                  <a:rPr lang="en-US" dirty="0"/>
                  <a:t> × 100</a:t>
                </a:r>
              </a:p>
              <a:p>
                <a:pPr marL="0" indent="0">
                  <a:buNone/>
                </a:pPr>
                <a:endParaRPr lang="en-US" sz="2200" dirty="0"/>
              </a:p>
              <a:p>
                <a:pPr marL="365760" indent="0">
                  <a:spcAft>
                    <a:spcPts val="600"/>
                  </a:spcAft>
                  <a:buNone/>
                </a:pPr>
                <a:r>
                  <a:rPr lang="en-US" sz="3000" dirty="0"/>
                  <a:t>where </a:t>
                </a:r>
                <a:r>
                  <a:rPr lang="en-US" sz="3000" i="1" dirty="0"/>
                  <a:t>t</a:t>
                </a:r>
                <a:r>
                  <a:rPr lang="en-US" sz="3000" dirty="0"/>
                  <a:t> is the current year and </a:t>
                </a:r>
                <a:r>
                  <a:rPr lang="en-US" sz="3000" i="1" dirty="0"/>
                  <a:t>t-1</a:t>
                </a:r>
                <a:r>
                  <a:rPr lang="en-US" sz="3000" dirty="0"/>
                  <a:t> is last year</a:t>
                </a:r>
              </a:p>
              <a:p>
                <a:r>
                  <a:rPr lang="en-US" dirty="0"/>
                  <a:t>Growth rates can track the </a:t>
                </a:r>
                <a:r>
                  <a:rPr lang="en-US" i="1" dirty="0">
                    <a:solidFill>
                      <a:srgbClr val="9D0505"/>
                    </a:solidFill>
                  </a:rPr>
                  <a:t>business cycle</a:t>
                </a:r>
                <a:r>
                  <a:rPr lang="en-US" dirty="0"/>
                  <a:t>.</a:t>
                </a:r>
              </a:p>
              <a:p>
                <a:pPr lvl="1"/>
                <a:r>
                  <a:rPr lang="en-US" dirty="0"/>
                  <a:t>A </a:t>
                </a:r>
                <a:r>
                  <a:rPr lang="en-US" i="1" dirty="0">
                    <a:solidFill>
                      <a:srgbClr val="9D0505"/>
                    </a:solidFill>
                  </a:rPr>
                  <a:t>recession</a:t>
                </a:r>
                <a:r>
                  <a:rPr lang="en-US" i="1" dirty="0">
                    <a:solidFill>
                      <a:srgbClr val="C00000"/>
                    </a:solidFill>
                  </a:rPr>
                  <a:t> </a:t>
                </a:r>
                <a:r>
                  <a:rPr lang="en-US" dirty="0"/>
                  <a:t>is a period of significant economic decline – Negative GDP growth rate.</a:t>
                </a:r>
              </a:p>
              <a:p>
                <a:pPr lvl="1"/>
                <a:r>
                  <a:rPr lang="en-US" dirty="0"/>
                  <a:t>A </a:t>
                </a:r>
                <a:r>
                  <a:rPr lang="en-US" i="1" dirty="0">
                    <a:solidFill>
                      <a:srgbClr val="9D0505"/>
                    </a:solidFill>
                  </a:rPr>
                  <a:t>depression</a:t>
                </a:r>
                <a:r>
                  <a:rPr lang="en-US" i="1" dirty="0">
                    <a:solidFill>
                      <a:srgbClr val="C00000"/>
                    </a:solidFill>
                  </a:rPr>
                  <a:t> </a:t>
                </a:r>
                <a:r>
                  <a:rPr lang="en-US" dirty="0"/>
                  <a:t>is a particularly severe or extended recession.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2389" r="-2593" b="-1912"/>
                </a:stretch>
              </a:blipFill>
            </p:spPr>
            <p:txBody>
              <a:bodyPr/>
              <a:lstStyle/>
              <a:p>
                <a:r>
                  <a:rPr lang="en-US">
                    <a:noFill/>
                  </a:rPr>
                  <a:t> </a:t>
                </a:r>
              </a:p>
            </p:txBody>
          </p:sp>
        </mc:Fallback>
      </mc:AlternateContent>
    </p:spTree>
    <p:extLst>
      <p:ext uri="{BB962C8B-B14F-4D97-AF65-F5344CB8AC3E}">
        <p14:creationId xmlns:p14="http://schemas.microsoft.com/office/powerpoint/2010/main" val="407611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growth rates II</a:t>
            </a:r>
          </a:p>
        </p:txBody>
      </p:sp>
      <p:sp>
        <p:nvSpPr>
          <p:cNvPr id="3" name="Content Placeholder 2"/>
          <p:cNvSpPr>
            <a:spLocks noGrp="1"/>
          </p:cNvSpPr>
          <p:nvPr>
            <p:ph idx="1"/>
          </p:nvPr>
        </p:nvSpPr>
        <p:spPr>
          <a:xfrm>
            <a:off x="457200" y="1219199"/>
            <a:ext cx="8229600" cy="1108076"/>
          </a:xfrm>
        </p:spPr>
        <p:txBody>
          <a:bodyPr>
            <a:normAutofit/>
          </a:bodyPr>
          <a:lstStyle/>
          <a:p>
            <a:pPr marL="0" indent="0">
              <a:buNone/>
            </a:pPr>
            <a:r>
              <a:rPr lang="en-US" sz="2400" dirty="0"/>
              <a:t>Since 1960, the U.S. had eight periods of recession, even though real GDP grew significantly and steadily over the same period.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34598" t="23174" r="3366" b="14676"/>
          <a:stretch>
            <a:fillRect/>
          </a:stretch>
        </p:blipFill>
        <p:spPr bwMode="auto">
          <a:xfrm>
            <a:off x="609600" y="1981200"/>
            <a:ext cx="7531100" cy="4537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9509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GDP per capita</a:t>
            </a:r>
          </a:p>
        </p:txBody>
      </p:sp>
      <p:sp>
        <p:nvSpPr>
          <p:cNvPr id="3" name="Content Placeholder 2"/>
          <p:cNvSpPr>
            <a:spLocks noGrp="1"/>
          </p:cNvSpPr>
          <p:nvPr>
            <p:ph idx="1"/>
          </p:nvPr>
        </p:nvSpPr>
        <p:spPr>
          <a:xfrm>
            <a:off x="457200" y="1231898"/>
            <a:ext cx="8229600" cy="596902"/>
          </a:xfrm>
        </p:spPr>
        <p:txBody>
          <a:bodyPr>
            <a:normAutofit/>
          </a:bodyPr>
          <a:lstStyle/>
          <a:p>
            <a:pPr marL="0" indent="0">
              <a:buNone/>
            </a:pPr>
            <a:r>
              <a:rPr lang="en-US" i="1" dirty="0">
                <a:solidFill>
                  <a:srgbClr val="9D0505"/>
                </a:solidFill>
              </a:rPr>
              <a:t>GDP growth </a:t>
            </a:r>
            <a:r>
              <a:rPr lang="en-US" dirty="0"/>
              <a:t>around the world.</a:t>
            </a:r>
          </a:p>
        </p:txBody>
      </p:sp>
      <p:sp>
        <p:nvSpPr>
          <p:cNvPr id="6" name="Content Placeholder 2"/>
          <p:cNvSpPr txBox="1">
            <a:spLocks/>
          </p:cNvSpPr>
          <p:nvPr/>
        </p:nvSpPr>
        <p:spPr>
          <a:xfrm>
            <a:off x="6629400" y="2133600"/>
            <a:ext cx="2438400" cy="405765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Growth is more rapid in less developed nations.</a:t>
            </a:r>
          </a:p>
          <a:p>
            <a:r>
              <a:rPr lang="en-US" dirty="0"/>
              <a:t>High growth rates are not necessarily associated with high total GDP or GDP per capita.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l="34857" t="26071" r="3482" b="10042"/>
          <a:stretch>
            <a:fillRect/>
          </a:stretch>
        </p:blipFill>
        <p:spPr bwMode="auto">
          <a:xfrm>
            <a:off x="25400" y="2092325"/>
            <a:ext cx="6647006" cy="4140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559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versus well-being</a:t>
            </a:r>
          </a:p>
        </p:txBody>
      </p:sp>
      <p:sp>
        <p:nvSpPr>
          <p:cNvPr id="3" name="Content Placeholder 2"/>
          <p:cNvSpPr>
            <a:spLocks noGrp="1"/>
          </p:cNvSpPr>
          <p:nvPr>
            <p:ph idx="1"/>
          </p:nvPr>
        </p:nvSpPr>
        <p:spPr/>
        <p:txBody>
          <a:bodyPr>
            <a:normAutofit/>
          </a:bodyPr>
          <a:lstStyle/>
          <a:p>
            <a:pPr marL="0" indent="0">
              <a:lnSpc>
                <a:spcPct val="90000"/>
              </a:lnSpc>
              <a:buNone/>
            </a:pPr>
            <a:r>
              <a:rPr lang="en-US" sz="3000" dirty="0"/>
              <a:t>GDP tells much about living standards and can be compared with other measures of well-being.</a:t>
            </a:r>
          </a:p>
        </p:txBody>
      </p:sp>
      <p:grpSp>
        <p:nvGrpSpPr>
          <p:cNvPr id="4" name="Group 4"/>
          <p:cNvGrpSpPr>
            <a:grpSpLocks noChangeAspect="1"/>
          </p:cNvGrpSpPr>
          <p:nvPr/>
        </p:nvGrpSpPr>
        <p:grpSpPr bwMode="auto">
          <a:xfrm>
            <a:off x="762000" y="2133600"/>
            <a:ext cx="7696201" cy="4495800"/>
            <a:chOff x="415" y="720"/>
            <a:chExt cx="4848" cy="2832"/>
          </a:xfrm>
        </p:grpSpPr>
        <p:sp>
          <p:nvSpPr>
            <p:cNvPr id="5" name="AutoShape 3"/>
            <p:cNvSpPr>
              <a:spLocks noChangeAspect="1" noChangeArrowheads="1" noTextEdit="1"/>
            </p:cNvSpPr>
            <p:nvPr/>
          </p:nvSpPr>
          <p:spPr bwMode="auto">
            <a:xfrm>
              <a:off x="415" y="720"/>
              <a:ext cx="4848"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 name="Freeform 5"/>
            <p:cNvSpPr>
              <a:spLocks noEditPoints="1"/>
            </p:cNvSpPr>
            <p:nvPr/>
          </p:nvSpPr>
          <p:spPr bwMode="auto">
            <a:xfrm>
              <a:off x="415" y="720"/>
              <a:ext cx="4843" cy="389"/>
            </a:xfrm>
            <a:custGeom>
              <a:avLst/>
              <a:gdLst>
                <a:gd name="T0" fmla="*/ 3966 w 4843"/>
                <a:gd name="T1" fmla="*/ 0 h 389"/>
                <a:gd name="T2" fmla="*/ 4843 w 4843"/>
                <a:gd name="T3" fmla="*/ 0 h 389"/>
                <a:gd name="T4" fmla="*/ 4843 w 4843"/>
                <a:gd name="T5" fmla="*/ 389 h 389"/>
                <a:gd name="T6" fmla="*/ 3966 w 4843"/>
                <a:gd name="T7" fmla="*/ 389 h 389"/>
                <a:gd name="T8" fmla="*/ 3966 w 4843"/>
                <a:gd name="T9" fmla="*/ 0 h 389"/>
                <a:gd name="T10" fmla="*/ 3054 w 4843"/>
                <a:gd name="T11" fmla="*/ 0 h 389"/>
                <a:gd name="T12" fmla="*/ 3966 w 4843"/>
                <a:gd name="T13" fmla="*/ 0 h 389"/>
                <a:gd name="T14" fmla="*/ 3966 w 4843"/>
                <a:gd name="T15" fmla="*/ 389 h 389"/>
                <a:gd name="T16" fmla="*/ 3054 w 4843"/>
                <a:gd name="T17" fmla="*/ 389 h 389"/>
                <a:gd name="T18" fmla="*/ 3054 w 4843"/>
                <a:gd name="T19" fmla="*/ 0 h 389"/>
                <a:gd name="T20" fmla="*/ 2221 w 4843"/>
                <a:gd name="T21" fmla="*/ 0 h 389"/>
                <a:gd name="T22" fmla="*/ 3054 w 4843"/>
                <a:gd name="T23" fmla="*/ 0 h 389"/>
                <a:gd name="T24" fmla="*/ 3054 w 4843"/>
                <a:gd name="T25" fmla="*/ 389 h 389"/>
                <a:gd name="T26" fmla="*/ 2221 w 4843"/>
                <a:gd name="T27" fmla="*/ 389 h 389"/>
                <a:gd name="T28" fmla="*/ 2221 w 4843"/>
                <a:gd name="T29" fmla="*/ 0 h 389"/>
                <a:gd name="T30" fmla="*/ 1392 w 4843"/>
                <a:gd name="T31" fmla="*/ 0 h 389"/>
                <a:gd name="T32" fmla="*/ 2221 w 4843"/>
                <a:gd name="T33" fmla="*/ 0 h 389"/>
                <a:gd name="T34" fmla="*/ 2221 w 4843"/>
                <a:gd name="T35" fmla="*/ 389 h 389"/>
                <a:gd name="T36" fmla="*/ 1392 w 4843"/>
                <a:gd name="T37" fmla="*/ 389 h 389"/>
                <a:gd name="T38" fmla="*/ 1392 w 4843"/>
                <a:gd name="T39" fmla="*/ 0 h 389"/>
                <a:gd name="T40" fmla="*/ 614 w 4843"/>
                <a:gd name="T41" fmla="*/ 0 h 389"/>
                <a:gd name="T42" fmla="*/ 1392 w 4843"/>
                <a:gd name="T43" fmla="*/ 0 h 389"/>
                <a:gd name="T44" fmla="*/ 1392 w 4843"/>
                <a:gd name="T45" fmla="*/ 389 h 389"/>
                <a:gd name="T46" fmla="*/ 614 w 4843"/>
                <a:gd name="T47" fmla="*/ 389 h 389"/>
                <a:gd name="T48" fmla="*/ 614 w 4843"/>
                <a:gd name="T49" fmla="*/ 0 h 389"/>
                <a:gd name="T50" fmla="*/ 0 w 4843"/>
                <a:gd name="T51" fmla="*/ 0 h 389"/>
                <a:gd name="T52" fmla="*/ 614 w 4843"/>
                <a:gd name="T53" fmla="*/ 0 h 389"/>
                <a:gd name="T54" fmla="*/ 614 w 4843"/>
                <a:gd name="T55" fmla="*/ 389 h 389"/>
                <a:gd name="T56" fmla="*/ 0 w 4843"/>
                <a:gd name="T57" fmla="*/ 389 h 389"/>
                <a:gd name="T58" fmla="*/ 0 w 4843"/>
                <a:gd name="T5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43" h="389">
                  <a:moveTo>
                    <a:pt x="3966" y="0"/>
                  </a:moveTo>
                  <a:lnTo>
                    <a:pt x="4843" y="0"/>
                  </a:lnTo>
                  <a:lnTo>
                    <a:pt x="4843" y="389"/>
                  </a:lnTo>
                  <a:lnTo>
                    <a:pt x="3966" y="389"/>
                  </a:lnTo>
                  <a:lnTo>
                    <a:pt x="3966" y="0"/>
                  </a:lnTo>
                  <a:close/>
                  <a:moveTo>
                    <a:pt x="3054" y="0"/>
                  </a:moveTo>
                  <a:lnTo>
                    <a:pt x="3966" y="0"/>
                  </a:lnTo>
                  <a:lnTo>
                    <a:pt x="3966" y="389"/>
                  </a:lnTo>
                  <a:lnTo>
                    <a:pt x="3054" y="389"/>
                  </a:lnTo>
                  <a:lnTo>
                    <a:pt x="3054" y="0"/>
                  </a:lnTo>
                  <a:close/>
                  <a:moveTo>
                    <a:pt x="2221" y="0"/>
                  </a:moveTo>
                  <a:lnTo>
                    <a:pt x="3054" y="0"/>
                  </a:lnTo>
                  <a:lnTo>
                    <a:pt x="3054" y="389"/>
                  </a:lnTo>
                  <a:lnTo>
                    <a:pt x="2221" y="389"/>
                  </a:lnTo>
                  <a:lnTo>
                    <a:pt x="2221" y="0"/>
                  </a:lnTo>
                  <a:close/>
                  <a:moveTo>
                    <a:pt x="1392" y="0"/>
                  </a:moveTo>
                  <a:lnTo>
                    <a:pt x="2221" y="0"/>
                  </a:lnTo>
                  <a:lnTo>
                    <a:pt x="2221" y="389"/>
                  </a:lnTo>
                  <a:lnTo>
                    <a:pt x="1392" y="389"/>
                  </a:lnTo>
                  <a:lnTo>
                    <a:pt x="1392" y="0"/>
                  </a:lnTo>
                  <a:close/>
                  <a:moveTo>
                    <a:pt x="614" y="0"/>
                  </a:moveTo>
                  <a:lnTo>
                    <a:pt x="1392" y="0"/>
                  </a:lnTo>
                  <a:lnTo>
                    <a:pt x="1392" y="389"/>
                  </a:lnTo>
                  <a:lnTo>
                    <a:pt x="614" y="389"/>
                  </a:lnTo>
                  <a:lnTo>
                    <a:pt x="614" y="0"/>
                  </a:lnTo>
                  <a:close/>
                  <a:moveTo>
                    <a:pt x="0" y="0"/>
                  </a:moveTo>
                  <a:lnTo>
                    <a:pt x="614" y="0"/>
                  </a:lnTo>
                  <a:lnTo>
                    <a:pt x="614" y="389"/>
                  </a:lnTo>
                  <a:lnTo>
                    <a:pt x="0" y="389"/>
                  </a:lnTo>
                  <a:lnTo>
                    <a:pt x="0" y="0"/>
                  </a:lnTo>
                  <a:close/>
                </a:path>
              </a:pathLst>
            </a:custGeom>
            <a:solidFill>
              <a:srgbClr val="DA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7" name="Freeform 6"/>
            <p:cNvSpPr>
              <a:spLocks noEditPoints="1"/>
            </p:cNvSpPr>
            <p:nvPr/>
          </p:nvSpPr>
          <p:spPr bwMode="auto">
            <a:xfrm>
              <a:off x="415" y="1109"/>
              <a:ext cx="4843" cy="2087"/>
            </a:xfrm>
            <a:custGeom>
              <a:avLst/>
              <a:gdLst>
                <a:gd name="T0" fmla="*/ 4843 w 4843"/>
                <a:gd name="T1" fmla="*/ 1789 h 2087"/>
                <a:gd name="T2" fmla="*/ 3966 w 4843"/>
                <a:gd name="T3" fmla="*/ 2087 h 2087"/>
                <a:gd name="T4" fmla="*/ 3054 w 4843"/>
                <a:gd name="T5" fmla="*/ 1789 h 2087"/>
                <a:gd name="T6" fmla="*/ 3966 w 4843"/>
                <a:gd name="T7" fmla="*/ 2087 h 2087"/>
                <a:gd name="T8" fmla="*/ 3054 w 4843"/>
                <a:gd name="T9" fmla="*/ 1789 h 2087"/>
                <a:gd name="T10" fmla="*/ 3054 w 4843"/>
                <a:gd name="T11" fmla="*/ 1789 h 2087"/>
                <a:gd name="T12" fmla="*/ 2221 w 4843"/>
                <a:gd name="T13" fmla="*/ 2087 h 2087"/>
                <a:gd name="T14" fmla="*/ 1392 w 4843"/>
                <a:gd name="T15" fmla="*/ 1789 h 2087"/>
                <a:gd name="T16" fmla="*/ 2221 w 4843"/>
                <a:gd name="T17" fmla="*/ 2087 h 2087"/>
                <a:gd name="T18" fmla="*/ 1392 w 4843"/>
                <a:gd name="T19" fmla="*/ 1789 h 2087"/>
                <a:gd name="T20" fmla="*/ 1392 w 4843"/>
                <a:gd name="T21" fmla="*/ 1789 h 2087"/>
                <a:gd name="T22" fmla="*/ 614 w 4843"/>
                <a:gd name="T23" fmla="*/ 2087 h 2087"/>
                <a:gd name="T24" fmla="*/ 0 w 4843"/>
                <a:gd name="T25" fmla="*/ 1789 h 2087"/>
                <a:gd name="T26" fmla="*/ 614 w 4843"/>
                <a:gd name="T27" fmla="*/ 2087 h 2087"/>
                <a:gd name="T28" fmla="*/ 0 w 4843"/>
                <a:gd name="T29" fmla="*/ 1789 h 2087"/>
                <a:gd name="T30" fmla="*/ 4843 w 4843"/>
                <a:gd name="T31" fmla="*/ 1192 h 2087"/>
                <a:gd name="T32" fmla="*/ 3966 w 4843"/>
                <a:gd name="T33" fmla="*/ 1491 h 2087"/>
                <a:gd name="T34" fmla="*/ 3054 w 4843"/>
                <a:gd name="T35" fmla="*/ 1192 h 2087"/>
                <a:gd name="T36" fmla="*/ 3966 w 4843"/>
                <a:gd name="T37" fmla="*/ 1491 h 2087"/>
                <a:gd name="T38" fmla="*/ 3054 w 4843"/>
                <a:gd name="T39" fmla="*/ 1192 h 2087"/>
                <a:gd name="T40" fmla="*/ 3054 w 4843"/>
                <a:gd name="T41" fmla="*/ 1192 h 2087"/>
                <a:gd name="T42" fmla="*/ 2221 w 4843"/>
                <a:gd name="T43" fmla="*/ 1491 h 2087"/>
                <a:gd name="T44" fmla="*/ 1392 w 4843"/>
                <a:gd name="T45" fmla="*/ 1192 h 2087"/>
                <a:gd name="T46" fmla="*/ 2221 w 4843"/>
                <a:gd name="T47" fmla="*/ 1491 h 2087"/>
                <a:gd name="T48" fmla="*/ 1392 w 4843"/>
                <a:gd name="T49" fmla="*/ 1192 h 2087"/>
                <a:gd name="T50" fmla="*/ 1392 w 4843"/>
                <a:gd name="T51" fmla="*/ 1192 h 2087"/>
                <a:gd name="T52" fmla="*/ 614 w 4843"/>
                <a:gd name="T53" fmla="*/ 1491 h 2087"/>
                <a:gd name="T54" fmla="*/ 0 w 4843"/>
                <a:gd name="T55" fmla="*/ 1192 h 2087"/>
                <a:gd name="T56" fmla="*/ 614 w 4843"/>
                <a:gd name="T57" fmla="*/ 1491 h 2087"/>
                <a:gd name="T58" fmla="*/ 0 w 4843"/>
                <a:gd name="T59" fmla="*/ 1192 h 2087"/>
                <a:gd name="T60" fmla="*/ 4843 w 4843"/>
                <a:gd name="T61" fmla="*/ 596 h 2087"/>
                <a:gd name="T62" fmla="*/ 3966 w 4843"/>
                <a:gd name="T63" fmla="*/ 894 h 2087"/>
                <a:gd name="T64" fmla="*/ 3054 w 4843"/>
                <a:gd name="T65" fmla="*/ 596 h 2087"/>
                <a:gd name="T66" fmla="*/ 3966 w 4843"/>
                <a:gd name="T67" fmla="*/ 894 h 2087"/>
                <a:gd name="T68" fmla="*/ 3054 w 4843"/>
                <a:gd name="T69" fmla="*/ 596 h 2087"/>
                <a:gd name="T70" fmla="*/ 3054 w 4843"/>
                <a:gd name="T71" fmla="*/ 596 h 2087"/>
                <a:gd name="T72" fmla="*/ 2221 w 4843"/>
                <a:gd name="T73" fmla="*/ 894 h 2087"/>
                <a:gd name="T74" fmla="*/ 1392 w 4843"/>
                <a:gd name="T75" fmla="*/ 596 h 2087"/>
                <a:gd name="T76" fmla="*/ 2221 w 4843"/>
                <a:gd name="T77" fmla="*/ 894 h 2087"/>
                <a:gd name="T78" fmla="*/ 1392 w 4843"/>
                <a:gd name="T79" fmla="*/ 596 h 2087"/>
                <a:gd name="T80" fmla="*/ 1392 w 4843"/>
                <a:gd name="T81" fmla="*/ 596 h 2087"/>
                <a:gd name="T82" fmla="*/ 614 w 4843"/>
                <a:gd name="T83" fmla="*/ 894 h 2087"/>
                <a:gd name="T84" fmla="*/ 0 w 4843"/>
                <a:gd name="T85" fmla="*/ 596 h 2087"/>
                <a:gd name="T86" fmla="*/ 614 w 4843"/>
                <a:gd name="T87" fmla="*/ 894 h 2087"/>
                <a:gd name="T88" fmla="*/ 0 w 4843"/>
                <a:gd name="T89" fmla="*/ 596 h 2087"/>
                <a:gd name="T90" fmla="*/ 4843 w 4843"/>
                <a:gd name="T91" fmla="*/ 0 h 2087"/>
                <a:gd name="T92" fmla="*/ 3966 w 4843"/>
                <a:gd name="T93" fmla="*/ 298 h 2087"/>
                <a:gd name="T94" fmla="*/ 3054 w 4843"/>
                <a:gd name="T95" fmla="*/ 0 h 2087"/>
                <a:gd name="T96" fmla="*/ 3966 w 4843"/>
                <a:gd name="T97" fmla="*/ 298 h 2087"/>
                <a:gd name="T98" fmla="*/ 3054 w 4843"/>
                <a:gd name="T99" fmla="*/ 0 h 2087"/>
                <a:gd name="T100" fmla="*/ 3054 w 4843"/>
                <a:gd name="T101" fmla="*/ 0 h 2087"/>
                <a:gd name="T102" fmla="*/ 2221 w 4843"/>
                <a:gd name="T103" fmla="*/ 298 h 2087"/>
                <a:gd name="T104" fmla="*/ 1392 w 4843"/>
                <a:gd name="T105" fmla="*/ 0 h 2087"/>
                <a:gd name="T106" fmla="*/ 2221 w 4843"/>
                <a:gd name="T107" fmla="*/ 298 h 2087"/>
                <a:gd name="T108" fmla="*/ 1392 w 4843"/>
                <a:gd name="T109" fmla="*/ 0 h 2087"/>
                <a:gd name="T110" fmla="*/ 1392 w 4843"/>
                <a:gd name="T111" fmla="*/ 0 h 2087"/>
                <a:gd name="T112" fmla="*/ 614 w 4843"/>
                <a:gd name="T113" fmla="*/ 298 h 2087"/>
                <a:gd name="T114" fmla="*/ 0 w 4843"/>
                <a:gd name="T115" fmla="*/ 0 h 2087"/>
                <a:gd name="T116" fmla="*/ 614 w 4843"/>
                <a:gd name="T117" fmla="*/ 298 h 2087"/>
                <a:gd name="T118" fmla="*/ 0 w 4843"/>
                <a:gd name="T119"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43" h="2087">
                  <a:moveTo>
                    <a:pt x="3966" y="1789"/>
                  </a:moveTo>
                  <a:lnTo>
                    <a:pt x="4843" y="1789"/>
                  </a:lnTo>
                  <a:lnTo>
                    <a:pt x="4843" y="2087"/>
                  </a:lnTo>
                  <a:lnTo>
                    <a:pt x="3966" y="2087"/>
                  </a:lnTo>
                  <a:lnTo>
                    <a:pt x="3966" y="1789"/>
                  </a:lnTo>
                  <a:close/>
                  <a:moveTo>
                    <a:pt x="3054" y="1789"/>
                  </a:moveTo>
                  <a:lnTo>
                    <a:pt x="3966" y="1789"/>
                  </a:lnTo>
                  <a:lnTo>
                    <a:pt x="3966" y="2087"/>
                  </a:lnTo>
                  <a:lnTo>
                    <a:pt x="3054" y="2087"/>
                  </a:lnTo>
                  <a:lnTo>
                    <a:pt x="3054" y="1789"/>
                  </a:lnTo>
                  <a:close/>
                  <a:moveTo>
                    <a:pt x="2221" y="1789"/>
                  </a:moveTo>
                  <a:lnTo>
                    <a:pt x="3054" y="1789"/>
                  </a:lnTo>
                  <a:lnTo>
                    <a:pt x="3054" y="2087"/>
                  </a:lnTo>
                  <a:lnTo>
                    <a:pt x="2221" y="2087"/>
                  </a:lnTo>
                  <a:lnTo>
                    <a:pt x="2221" y="1789"/>
                  </a:lnTo>
                  <a:close/>
                  <a:moveTo>
                    <a:pt x="1392" y="1789"/>
                  </a:moveTo>
                  <a:lnTo>
                    <a:pt x="2221" y="1789"/>
                  </a:lnTo>
                  <a:lnTo>
                    <a:pt x="2221" y="2087"/>
                  </a:lnTo>
                  <a:lnTo>
                    <a:pt x="1392" y="2087"/>
                  </a:lnTo>
                  <a:lnTo>
                    <a:pt x="1392" y="1789"/>
                  </a:lnTo>
                  <a:close/>
                  <a:moveTo>
                    <a:pt x="614" y="1789"/>
                  </a:moveTo>
                  <a:lnTo>
                    <a:pt x="1392" y="1789"/>
                  </a:lnTo>
                  <a:lnTo>
                    <a:pt x="1392" y="2087"/>
                  </a:lnTo>
                  <a:lnTo>
                    <a:pt x="614" y="2087"/>
                  </a:lnTo>
                  <a:lnTo>
                    <a:pt x="614" y="1789"/>
                  </a:lnTo>
                  <a:close/>
                  <a:moveTo>
                    <a:pt x="0" y="1789"/>
                  </a:moveTo>
                  <a:lnTo>
                    <a:pt x="614" y="1789"/>
                  </a:lnTo>
                  <a:lnTo>
                    <a:pt x="614" y="2087"/>
                  </a:lnTo>
                  <a:lnTo>
                    <a:pt x="0" y="2087"/>
                  </a:lnTo>
                  <a:lnTo>
                    <a:pt x="0" y="1789"/>
                  </a:lnTo>
                  <a:close/>
                  <a:moveTo>
                    <a:pt x="3966" y="1192"/>
                  </a:moveTo>
                  <a:lnTo>
                    <a:pt x="4843" y="1192"/>
                  </a:lnTo>
                  <a:lnTo>
                    <a:pt x="4843" y="1491"/>
                  </a:lnTo>
                  <a:lnTo>
                    <a:pt x="3966" y="1491"/>
                  </a:lnTo>
                  <a:lnTo>
                    <a:pt x="3966" y="1192"/>
                  </a:lnTo>
                  <a:close/>
                  <a:moveTo>
                    <a:pt x="3054" y="1192"/>
                  </a:moveTo>
                  <a:lnTo>
                    <a:pt x="3966" y="1192"/>
                  </a:lnTo>
                  <a:lnTo>
                    <a:pt x="3966" y="1491"/>
                  </a:lnTo>
                  <a:lnTo>
                    <a:pt x="3054" y="1491"/>
                  </a:lnTo>
                  <a:lnTo>
                    <a:pt x="3054" y="1192"/>
                  </a:lnTo>
                  <a:close/>
                  <a:moveTo>
                    <a:pt x="2221" y="1192"/>
                  </a:moveTo>
                  <a:lnTo>
                    <a:pt x="3054" y="1192"/>
                  </a:lnTo>
                  <a:lnTo>
                    <a:pt x="3054" y="1491"/>
                  </a:lnTo>
                  <a:lnTo>
                    <a:pt x="2221" y="1491"/>
                  </a:lnTo>
                  <a:lnTo>
                    <a:pt x="2221" y="1192"/>
                  </a:lnTo>
                  <a:close/>
                  <a:moveTo>
                    <a:pt x="1392" y="1192"/>
                  </a:moveTo>
                  <a:lnTo>
                    <a:pt x="2221" y="1192"/>
                  </a:lnTo>
                  <a:lnTo>
                    <a:pt x="2221" y="1491"/>
                  </a:lnTo>
                  <a:lnTo>
                    <a:pt x="1392" y="1491"/>
                  </a:lnTo>
                  <a:lnTo>
                    <a:pt x="1392" y="1192"/>
                  </a:lnTo>
                  <a:close/>
                  <a:moveTo>
                    <a:pt x="614" y="1192"/>
                  </a:moveTo>
                  <a:lnTo>
                    <a:pt x="1392" y="1192"/>
                  </a:lnTo>
                  <a:lnTo>
                    <a:pt x="1392" y="1491"/>
                  </a:lnTo>
                  <a:lnTo>
                    <a:pt x="614" y="1491"/>
                  </a:lnTo>
                  <a:lnTo>
                    <a:pt x="614" y="1192"/>
                  </a:lnTo>
                  <a:close/>
                  <a:moveTo>
                    <a:pt x="0" y="1192"/>
                  </a:moveTo>
                  <a:lnTo>
                    <a:pt x="614" y="1192"/>
                  </a:lnTo>
                  <a:lnTo>
                    <a:pt x="614" y="1491"/>
                  </a:lnTo>
                  <a:lnTo>
                    <a:pt x="0" y="1491"/>
                  </a:lnTo>
                  <a:lnTo>
                    <a:pt x="0" y="1192"/>
                  </a:lnTo>
                  <a:close/>
                  <a:moveTo>
                    <a:pt x="3966" y="596"/>
                  </a:moveTo>
                  <a:lnTo>
                    <a:pt x="4843" y="596"/>
                  </a:lnTo>
                  <a:lnTo>
                    <a:pt x="4843" y="894"/>
                  </a:lnTo>
                  <a:lnTo>
                    <a:pt x="3966" y="894"/>
                  </a:lnTo>
                  <a:lnTo>
                    <a:pt x="3966" y="596"/>
                  </a:lnTo>
                  <a:close/>
                  <a:moveTo>
                    <a:pt x="3054" y="596"/>
                  </a:moveTo>
                  <a:lnTo>
                    <a:pt x="3966" y="596"/>
                  </a:lnTo>
                  <a:lnTo>
                    <a:pt x="3966" y="894"/>
                  </a:lnTo>
                  <a:lnTo>
                    <a:pt x="3054" y="894"/>
                  </a:lnTo>
                  <a:lnTo>
                    <a:pt x="3054" y="596"/>
                  </a:lnTo>
                  <a:close/>
                  <a:moveTo>
                    <a:pt x="2221" y="596"/>
                  </a:moveTo>
                  <a:lnTo>
                    <a:pt x="3054" y="596"/>
                  </a:lnTo>
                  <a:lnTo>
                    <a:pt x="3054" y="894"/>
                  </a:lnTo>
                  <a:lnTo>
                    <a:pt x="2221" y="894"/>
                  </a:lnTo>
                  <a:lnTo>
                    <a:pt x="2221" y="596"/>
                  </a:lnTo>
                  <a:close/>
                  <a:moveTo>
                    <a:pt x="1392" y="596"/>
                  </a:moveTo>
                  <a:lnTo>
                    <a:pt x="2221" y="596"/>
                  </a:lnTo>
                  <a:lnTo>
                    <a:pt x="2221" y="894"/>
                  </a:lnTo>
                  <a:lnTo>
                    <a:pt x="1392" y="894"/>
                  </a:lnTo>
                  <a:lnTo>
                    <a:pt x="1392" y="596"/>
                  </a:lnTo>
                  <a:close/>
                  <a:moveTo>
                    <a:pt x="614" y="596"/>
                  </a:moveTo>
                  <a:lnTo>
                    <a:pt x="1392" y="596"/>
                  </a:lnTo>
                  <a:lnTo>
                    <a:pt x="1392" y="894"/>
                  </a:lnTo>
                  <a:lnTo>
                    <a:pt x="614" y="894"/>
                  </a:lnTo>
                  <a:lnTo>
                    <a:pt x="614" y="596"/>
                  </a:lnTo>
                  <a:close/>
                  <a:moveTo>
                    <a:pt x="0" y="596"/>
                  </a:moveTo>
                  <a:lnTo>
                    <a:pt x="614" y="596"/>
                  </a:lnTo>
                  <a:lnTo>
                    <a:pt x="614" y="894"/>
                  </a:lnTo>
                  <a:lnTo>
                    <a:pt x="0" y="894"/>
                  </a:lnTo>
                  <a:lnTo>
                    <a:pt x="0" y="596"/>
                  </a:lnTo>
                  <a:close/>
                  <a:moveTo>
                    <a:pt x="3966" y="0"/>
                  </a:moveTo>
                  <a:lnTo>
                    <a:pt x="4843" y="0"/>
                  </a:lnTo>
                  <a:lnTo>
                    <a:pt x="4843" y="298"/>
                  </a:lnTo>
                  <a:lnTo>
                    <a:pt x="3966" y="298"/>
                  </a:lnTo>
                  <a:lnTo>
                    <a:pt x="3966" y="0"/>
                  </a:lnTo>
                  <a:close/>
                  <a:moveTo>
                    <a:pt x="3054" y="0"/>
                  </a:moveTo>
                  <a:lnTo>
                    <a:pt x="3966" y="0"/>
                  </a:lnTo>
                  <a:lnTo>
                    <a:pt x="3966" y="298"/>
                  </a:lnTo>
                  <a:lnTo>
                    <a:pt x="3054" y="298"/>
                  </a:lnTo>
                  <a:lnTo>
                    <a:pt x="3054" y="0"/>
                  </a:lnTo>
                  <a:close/>
                  <a:moveTo>
                    <a:pt x="2221" y="0"/>
                  </a:moveTo>
                  <a:lnTo>
                    <a:pt x="3054" y="0"/>
                  </a:lnTo>
                  <a:lnTo>
                    <a:pt x="3054" y="298"/>
                  </a:lnTo>
                  <a:lnTo>
                    <a:pt x="2221" y="298"/>
                  </a:lnTo>
                  <a:lnTo>
                    <a:pt x="2221" y="0"/>
                  </a:lnTo>
                  <a:close/>
                  <a:moveTo>
                    <a:pt x="1392" y="0"/>
                  </a:moveTo>
                  <a:lnTo>
                    <a:pt x="2221" y="0"/>
                  </a:lnTo>
                  <a:lnTo>
                    <a:pt x="2221" y="298"/>
                  </a:lnTo>
                  <a:lnTo>
                    <a:pt x="1392" y="298"/>
                  </a:lnTo>
                  <a:lnTo>
                    <a:pt x="1392" y="0"/>
                  </a:lnTo>
                  <a:close/>
                  <a:moveTo>
                    <a:pt x="614" y="0"/>
                  </a:moveTo>
                  <a:lnTo>
                    <a:pt x="1392" y="0"/>
                  </a:lnTo>
                  <a:lnTo>
                    <a:pt x="1392" y="298"/>
                  </a:lnTo>
                  <a:lnTo>
                    <a:pt x="614" y="298"/>
                  </a:lnTo>
                  <a:lnTo>
                    <a:pt x="614" y="0"/>
                  </a:lnTo>
                  <a:close/>
                  <a:moveTo>
                    <a:pt x="0" y="0"/>
                  </a:moveTo>
                  <a:lnTo>
                    <a:pt x="614" y="0"/>
                  </a:lnTo>
                  <a:lnTo>
                    <a:pt x="614" y="298"/>
                  </a:lnTo>
                  <a:lnTo>
                    <a:pt x="0" y="298"/>
                  </a:lnTo>
                  <a:lnTo>
                    <a:pt x="0" y="0"/>
                  </a:lnTo>
                  <a:close/>
                </a:path>
              </a:pathLst>
            </a:custGeom>
            <a:solidFill>
              <a:srgbClr val="E9F7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8" name="Freeform 7"/>
            <p:cNvSpPr>
              <a:spLocks noEditPoints="1"/>
            </p:cNvSpPr>
            <p:nvPr/>
          </p:nvSpPr>
          <p:spPr bwMode="auto">
            <a:xfrm>
              <a:off x="415" y="1407"/>
              <a:ext cx="4843" cy="2145"/>
            </a:xfrm>
            <a:custGeom>
              <a:avLst/>
              <a:gdLst>
                <a:gd name="T0" fmla="*/ 4843 w 4843"/>
                <a:gd name="T1" fmla="*/ 2145 h 2145"/>
                <a:gd name="T2" fmla="*/ 3256 w 4843"/>
                <a:gd name="T3" fmla="*/ 2054 h 2145"/>
                <a:gd name="T4" fmla="*/ 3256 w 4843"/>
                <a:gd name="T5" fmla="*/ 2145 h 2145"/>
                <a:gd name="T6" fmla="*/ 2200 w 4843"/>
                <a:gd name="T7" fmla="*/ 2054 h 2145"/>
                <a:gd name="T8" fmla="*/ 1672 w 4843"/>
                <a:gd name="T9" fmla="*/ 2054 h 2145"/>
                <a:gd name="T10" fmla="*/ 1672 w 4843"/>
                <a:gd name="T11" fmla="*/ 2145 h 2145"/>
                <a:gd name="T12" fmla="*/ 3787 w 4843"/>
                <a:gd name="T13" fmla="*/ 1789 h 2145"/>
                <a:gd name="T14" fmla="*/ 3787 w 4843"/>
                <a:gd name="T15" fmla="*/ 2054 h 2145"/>
                <a:gd name="T16" fmla="*/ 3787 w 4843"/>
                <a:gd name="T17" fmla="*/ 1789 h 2145"/>
                <a:gd name="T18" fmla="*/ 3256 w 4843"/>
                <a:gd name="T19" fmla="*/ 1789 h 2145"/>
                <a:gd name="T20" fmla="*/ 3256 w 4843"/>
                <a:gd name="T21" fmla="*/ 2145 h 2145"/>
                <a:gd name="T22" fmla="*/ 1672 w 4843"/>
                <a:gd name="T23" fmla="*/ 1789 h 2145"/>
                <a:gd name="T24" fmla="*/ 1672 w 4843"/>
                <a:gd name="T25" fmla="*/ 2054 h 2145"/>
                <a:gd name="T26" fmla="*/ 1672 w 4843"/>
                <a:gd name="T27" fmla="*/ 1789 h 2145"/>
                <a:gd name="T28" fmla="*/ 614 w 4843"/>
                <a:gd name="T29" fmla="*/ 1789 h 2145"/>
                <a:gd name="T30" fmla="*/ 614 w 4843"/>
                <a:gd name="T31" fmla="*/ 2145 h 2145"/>
                <a:gd name="T32" fmla="*/ 3966 w 4843"/>
                <a:gd name="T33" fmla="*/ 1193 h 2145"/>
                <a:gd name="T34" fmla="*/ 3966 w 4843"/>
                <a:gd name="T35" fmla="*/ 1491 h 2145"/>
                <a:gd name="T36" fmla="*/ 3966 w 4843"/>
                <a:gd name="T37" fmla="*/ 1193 h 2145"/>
                <a:gd name="T38" fmla="*/ 3054 w 4843"/>
                <a:gd name="T39" fmla="*/ 1193 h 2145"/>
                <a:gd name="T40" fmla="*/ 3054 w 4843"/>
                <a:gd name="T41" fmla="*/ 1491 h 2145"/>
                <a:gd name="T42" fmla="*/ 1392 w 4843"/>
                <a:gd name="T43" fmla="*/ 1193 h 2145"/>
                <a:gd name="T44" fmla="*/ 1392 w 4843"/>
                <a:gd name="T45" fmla="*/ 1491 h 2145"/>
                <a:gd name="T46" fmla="*/ 1392 w 4843"/>
                <a:gd name="T47" fmla="*/ 1193 h 2145"/>
                <a:gd name="T48" fmla="*/ 614 w 4843"/>
                <a:gd name="T49" fmla="*/ 1193 h 2145"/>
                <a:gd name="T50" fmla="*/ 614 w 4843"/>
                <a:gd name="T51" fmla="*/ 1491 h 2145"/>
                <a:gd name="T52" fmla="*/ 3966 w 4843"/>
                <a:gd name="T53" fmla="*/ 596 h 2145"/>
                <a:gd name="T54" fmla="*/ 3966 w 4843"/>
                <a:gd name="T55" fmla="*/ 894 h 2145"/>
                <a:gd name="T56" fmla="*/ 3966 w 4843"/>
                <a:gd name="T57" fmla="*/ 596 h 2145"/>
                <a:gd name="T58" fmla="*/ 3054 w 4843"/>
                <a:gd name="T59" fmla="*/ 596 h 2145"/>
                <a:gd name="T60" fmla="*/ 3054 w 4843"/>
                <a:gd name="T61" fmla="*/ 894 h 2145"/>
                <a:gd name="T62" fmla="*/ 1392 w 4843"/>
                <a:gd name="T63" fmla="*/ 596 h 2145"/>
                <a:gd name="T64" fmla="*/ 1392 w 4843"/>
                <a:gd name="T65" fmla="*/ 894 h 2145"/>
                <a:gd name="T66" fmla="*/ 1392 w 4843"/>
                <a:gd name="T67" fmla="*/ 596 h 2145"/>
                <a:gd name="T68" fmla="*/ 614 w 4843"/>
                <a:gd name="T69" fmla="*/ 596 h 2145"/>
                <a:gd name="T70" fmla="*/ 614 w 4843"/>
                <a:gd name="T71" fmla="*/ 894 h 2145"/>
                <a:gd name="T72" fmla="*/ 3966 w 4843"/>
                <a:gd name="T73" fmla="*/ 0 h 2145"/>
                <a:gd name="T74" fmla="*/ 3966 w 4843"/>
                <a:gd name="T75" fmla="*/ 298 h 2145"/>
                <a:gd name="T76" fmla="*/ 3966 w 4843"/>
                <a:gd name="T77" fmla="*/ 0 h 2145"/>
                <a:gd name="T78" fmla="*/ 3054 w 4843"/>
                <a:gd name="T79" fmla="*/ 0 h 2145"/>
                <a:gd name="T80" fmla="*/ 3054 w 4843"/>
                <a:gd name="T81" fmla="*/ 298 h 2145"/>
                <a:gd name="T82" fmla="*/ 1392 w 4843"/>
                <a:gd name="T83" fmla="*/ 0 h 2145"/>
                <a:gd name="T84" fmla="*/ 1392 w 4843"/>
                <a:gd name="T85" fmla="*/ 298 h 2145"/>
                <a:gd name="T86" fmla="*/ 1392 w 4843"/>
                <a:gd name="T87" fmla="*/ 0 h 2145"/>
                <a:gd name="T88" fmla="*/ 614 w 4843"/>
                <a:gd name="T89" fmla="*/ 0 h 2145"/>
                <a:gd name="T90" fmla="*/ 614 w 4843"/>
                <a:gd name="T91" fmla="*/ 298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43" h="2145">
                  <a:moveTo>
                    <a:pt x="3787" y="2054"/>
                  </a:moveTo>
                  <a:lnTo>
                    <a:pt x="4843" y="2054"/>
                  </a:lnTo>
                  <a:lnTo>
                    <a:pt x="4843" y="2145"/>
                  </a:lnTo>
                  <a:lnTo>
                    <a:pt x="3787" y="2145"/>
                  </a:lnTo>
                  <a:lnTo>
                    <a:pt x="3787" y="2054"/>
                  </a:lnTo>
                  <a:close/>
                  <a:moveTo>
                    <a:pt x="3256" y="2054"/>
                  </a:moveTo>
                  <a:lnTo>
                    <a:pt x="3787" y="2054"/>
                  </a:lnTo>
                  <a:lnTo>
                    <a:pt x="3787" y="2145"/>
                  </a:lnTo>
                  <a:lnTo>
                    <a:pt x="3256" y="2145"/>
                  </a:lnTo>
                  <a:lnTo>
                    <a:pt x="3256" y="2054"/>
                  </a:lnTo>
                  <a:close/>
                  <a:moveTo>
                    <a:pt x="1672" y="2054"/>
                  </a:moveTo>
                  <a:lnTo>
                    <a:pt x="2200" y="2054"/>
                  </a:lnTo>
                  <a:lnTo>
                    <a:pt x="2200" y="2145"/>
                  </a:lnTo>
                  <a:lnTo>
                    <a:pt x="1672" y="2145"/>
                  </a:lnTo>
                  <a:lnTo>
                    <a:pt x="1672" y="2054"/>
                  </a:lnTo>
                  <a:close/>
                  <a:moveTo>
                    <a:pt x="614" y="2054"/>
                  </a:moveTo>
                  <a:lnTo>
                    <a:pt x="1672" y="2054"/>
                  </a:lnTo>
                  <a:lnTo>
                    <a:pt x="1672" y="2145"/>
                  </a:lnTo>
                  <a:lnTo>
                    <a:pt x="614" y="2145"/>
                  </a:lnTo>
                  <a:lnTo>
                    <a:pt x="614" y="2054"/>
                  </a:lnTo>
                  <a:close/>
                  <a:moveTo>
                    <a:pt x="3787" y="1789"/>
                  </a:moveTo>
                  <a:lnTo>
                    <a:pt x="4843" y="1789"/>
                  </a:lnTo>
                  <a:lnTo>
                    <a:pt x="4843" y="2054"/>
                  </a:lnTo>
                  <a:lnTo>
                    <a:pt x="3787" y="2054"/>
                  </a:lnTo>
                  <a:lnTo>
                    <a:pt x="3787" y="1789"/>
                  </a:lnTo>
                  <a:close/>
                  <a:moveTo>
                    <a:pt x="3256" y="1789"/>
                  </a:moveTo>
                  <a:lnTo>
                    <a:pt x="3787" y="1789"/>
                  </a:lnTo>
                  <a:lnTo>
                    <a:pt x="3787" y="2054"/>
                  </a:lnTo>
                  <a:lnTo>
                    <a:pt x="3256" y="2054"/>
                  </a:lnTo>
                  <a:lnTo>
                    <a:pt x="3256" y="1789"/>
                  </a:lnTo>
                  <a:close/>
                  <a:moveTo>
                    <a:pt x="2200" y="1789"/>
                  </a:moveTo>
                  <a:lnTo>
                    <a:pt x="3256" y="1789"/>
                  </a:lnTo>
                  <a:lnTo>
                    <a:pt x="3256" y="2145"/>
                  </a:lnTo>
                  <a:lnTo>
                    <a:pt x="2200" y="2145"/>
                  </a:lnTo>
                  <a:lnTo>
                    <a:pt x="2200" y="1789"/>
                  </a:lnTo>
                  <a:close/>
                  <a:moveTo>
                    <a:pt x="1672" y="1789"/>
                  </a:moveTo>
                  <a:lnTo>
                    <a:pt x="2200" y="1789"/>
                  </a:lnTo>
                  <a:lnTo>
                    <a:pt x="2200" y="2054"/>
                  </a:lnTo>
                  <a:lnTo>
                    <a:pt x="1672" y="2054"/>
                  </a:lnTo>
                  <a:lnTo>
                    <a:pt x="1672" y="1789"/>
                  </a:lnTo>
                  <a:close/>
                  <a:moveTo>
                    <a:pt x="614" y="1789"/>
                  </a:moveTo>
                  <a:lnTo>
                    <a:pt x="1672" y="1789"/>
                  </a:lnTo>
                  <a:lnTo>
                    <a:pt x="1672" y="2054"/>
                  </a:lnTo>
                  <a:lnTo>
                    <a:pt x="614" y="2054"/>
                  </a:lnTo>
                  <a:lnTo>
                    <a:pt x="614" y="1789"/>
                  </a:lnTo>
                  <a:close/>
                  <a:moveTo>
                    <a:pt x="0" y="1789"/>
                  </a:moveTo>
                  <a:lnTo>
                    <a:pt x="614" y="1789"/>
                  </a:lnTo>
                  <a:lnTo>
                    <a:pt x="614" y="2145"/>
                  </a:lnTo>
                  <a:lnTo>
                    <a:pt x="0" y="2145"/>
                  </a:lnTo>
                  <a:lnTo>
                    <a:pt x="0" y="1789"/>
                  </a:lnTo>
                  <a:close/>
                  <a:moveTo>
                    <a:pt x="3966" y="1193"/>
                  </a:moveTo>
                  <a:lnTo>
                    <a:pt x="4843" y="1193"/>
                  </a:lnTo>
                  <a:lnTo>
                    <a:pt x="4843" y="1491"/>
                  </a:lnTo>
                  <a:lnTo>
                    <a:pt x="3966" y="1491"/>
                  </a:lnTo>
                  <a:lnTo>
                    <a:pt x="3966" y="1193"/>
                  </a:lnTo>
                  <a:close/>
                  <a:moveTo>
                    <a:pt x="3054" y="1193"/>
                  </a:moveTo>
                  <a:lnTo>
                    <a:pt x="3966" y="1193"/>
                  </a:lnTo>
                  <a:lnTo>
                    <a:pt x="3966" y="1491"/>
                  </a:lnTo>
                  <a:lnTo>
                    <a:pt x="3054" y="1491"/>
                  </a:lnTo>
                  <a:lnTo>
                    <a:pt x="3054" y="1193"/>
                  </a:lnTo>
                  <a:close/>
                  <a:moveTo>
                    <a:pt x="2221" y="1193"/>
                  </a:moveTo>
                  <a:lnTo>
                    <a:pt x="3054" y="1193"/>
                  </a:lnTo>
                  <a:lnTo>
                    <a:pt x="3054" y="1491"/>
                  </a:lnTo>
                  <a:lnTo>
                    <a:pt x="2221" y="1491"/>
                  </a:lnTo>
                  <a:lnTo>
                    <a:pt x="2221" y="1193"/>
                  </a:lnTo>
                  <a:close/>
                  <a:moveTo>
                    <a:pt x="1392" y="1193"/>
                  </a:moveTo>
                  <a:lnTo>
                    <a:pt x="2221" y="1193"/>
                  </a:lnTo>
                  <a:lnTo>
                    <a:pt x="2221" y="1491"/>
                  </a:lnTo>
                  <a:lnTo>
                    <a:pt x="1392" y="1491"/>
                  </a:lnTo>
                  <a:lnTo>
                    <a:pt x="1392" y="1193"/>
                  </a:lnTo>
                  <a:close/>
                  <a:moveTo>
                    <a:pt x="614" y="1193"/>
                  </a:moveTo>
                  <a:lnTo>
                    <a:pt x="1392" y="1193"/>
                  </a:lnTo>
                  <a:lnTo>
                    <a:pt x="1392" y="1491"/>
                  </a:lnTo>
                  <a:lnTo>
                    <a:pt x="614" y="1491"/>
                  </a:lnTo>
                  <a:lnTo>
                    <a:pt x="614" y="1193"/>
                  </a:lnTo>
                  <a:close/>
                  <a:moveTo>
                    <a:pt x="0" y="1193"/>
                  </a:moveTo>
                  <a:lnTo>
                    <a:pt x="614" y="1193"/>
                  </a:lnTo>
                  <a:lnTo>
                    <a:pt x="614" y="1491"/>
                  </a:lnTo>
                  <a:lnTo>
                    <a:pt x="0" y="1491"/>
                  </a:lnTo>
                  <a:lnTo>
                    <a:pt x="0" y="1193"/>
                  </a:lnTo>
                  <a:close/>
                  <a:moveTo>
                    <a:pt x="3966" y="596"/>
                  </a:moveTo>
                  <a:lnTo>
                    <a:pt x="4843" y="596"/>
                  </a:lnTo>
                  <a:lnTo>
                    <a:pt x="4843" y="894"/>
                  </a:lnTo>
                  <a:lnTo>
                    <a:pt x="3966" y="894"/>
                  </a:lnTo>
                  <a:lnTo>
                    <a:pt x="3966" y="596"/>
                  </a:lnTo>
                  <a:close/>
                  <a:moveTo>
                    <a:pt x="3054" y="596"/>
                  </a:moveTo>
                  <a:lnTo>
                    <a:pt x="3966" y="596"/>
                  </a:lnTo>
                  <a:lnTo>
                    <a:pt x="3966" y="894"/>
                  </a:lnTo>
                  <a:lnTo>
                    <a:pt x="3054" y="894"/>
                  </a:lnTo>
                  <a:lnTo>
                    <a:pt x="3054" y="596"/>
                  </a:lnTo>
                  <a:close/>
                  <a:moveTo>
                    <a:pt x="2221" y="596"/>
                  </a:moveTo>
                  <a:lnTo>
                    <a:pt x="3054" y="596"/>
                  </a:lnTo>
                  <a:lnTo>
                    <a:pt x="3054" y="894"/>
                  </a:lnTo>
                  <a:lnTo>
                    <a:pt x="2221" y="894"/>
                  </a:lnTo>
                  <a:lnTo>
                    <a:pt x="2221" y="596"/>
                  </a:lnTo>
                  <a:close/>
                  <a:moveTo>
                    <a:pt x="1392" y="596"/>
                  </a:moveTo>
                  <a:lnTo>
                    <a:pt x="2221" y="596"/>
                  </a:lnTo>
                  <a:lnTo>
                    <a:pt x="2221" y="894"/>
                  </a:lnTo>
                  <a:lnTo>
                    <a:pt x="1392" y="894"/>
                  </a:lnTo>
                  <a:lnTo>
                    <a:pt x="1392" y="596"/>
                  </a:lnTo>
                  <a:close/>
                  <a:moveTo>
                    <a:pt x="614" y="596"/>
                  </a:moveTo>
                  <a:lnTo>
                    <a:pt x="1392" y="596"/>
                  </a:lnTo>
                  <a:lnTo>
                    <a:pt x="1392" y="894"/>
                  </a:lnTo>
                  <a:lnTo>
                    <a:pt x="614" y="894"/>
                  </a:lnTo>
                  <a:lnTo>
                    <a:pt x="614" y="596"/>
                  </a:lnTo>
                  <a:close/>
                  <a:moveTo>
                    <a:pt x="0" y="596"/>
                  </a:moveTo>
                  <a:lnTo>
                    <a:pt x="614" y="596"/>
                  </a:lnTo>
                  <a:lnTo>
                    <a:pt x="614" y="894"/>
                  </a:lnTo>
                  <a:lnTo>
                    <a:pt x="0" y="894"/>
                  </a:lnTo>
                  <a:lnTo>
                    <a:pt x="0" y="596"/>
                  </a:lnTo>
                  <a:close/>
                  <a:moveTo>
                    <a:pt x="3966" y="0"/>
                  </a:moveTo>
                  <a:lnTo>
                    <a:pt x="4843" y="0"/>
                  </a:lnTo>
                  <a:lnTo>
                    <a:pt x="4843" y="298"/>
                  </a:lnTo>
                  <a:lnTo>
                    <a:pt x="3966" y="298"/>
                  </a:lnTo>
                  <a:lnTo>
                    <a:pt x="3966" y="0"/>
                  </a:lnTo>
                  <a:close/>
                  <a:moveTo>
                    <a:pt x="3054" y="0"/>
                  </a:moveTo>
                  <a:lnTo>
                    <a:pt x="3966" y="0"/>
                  </a:lnTo>
                  <a:lnTo>
                    <a:pt x="3966" y="298"/>
                  </a:lnTo>
                  <a:lnTo>
                    <a:pt x="3054" y="298"/>
                  </a:lnTo>
                  <a:lnTo>
                    <a:pt x="3054" y="0"/>
                  </a:lnTo>
                  <a:close/>
                  <a:moveTo>
                    <a:pt x="2221" y="0"/>
                  </a:moveTo>
                  <a:lnTo>
                    <a:pt x="3054" y="0"/>
                  </a:lnTo>
                  <a:lnTo>
                    <a:pt x="3054" y="298"/>
                  </a:lnTo>
                  <a:lnTo>
                    <a:pt x="2221" y="298"/>
                  </a:lnTo>
                  <a:lnTo>
                    <a:pt x="2221" y="0"/>
                  </a:lnTo>
                  <a:close/>
                  <a:moveTo>
                    <a:pt x="1392" y="0"/>
                  </a:moveTo>
                  <a:lnTo>
                    <a:pt x="2221" y="0"/>
                  </a:lnTo>
                  <a:lnTo>
                    <a:pt x="2221" y="298"/>
                  </a:lnTo>
                  <a:lnTo>
                    <a:pt x="1392" y="298"/>
                  </a:lnTo>
                  <a:lnTo>
                    <a:pt x="1392" y="0"/>
                  </a:lnTo>
                  <a:close/>
                  <a:moveTo>
                    <a:pt x="614" y="0"/>
                  </a:moveTo>
                  <a:lnTo>
                    <a:pt x="1392" y="0"/>
                  </a:lnTo>
                  <a:lnTo>
                    <a:pt x="1392" y="298"/>
                  </a:lnTo>
                  <a:lnTo>
                    <a:pt x="614" y="298"/>
                  </a:lnTo>
                  <a:lnTo>
                    <a:pt x="614" y="0"/>
                  </a:lnTo>
                  <a:close/>
                  <a:moveTo>
                    <a:pt x="0" y="0"/>
                  </a:moveTo>
                  <a:lnTo>
                    <a:pt x="614" y="0"/>
                  </a:lnTo>
                  <a:lnTo>
                    <a:pt x="614" y="298"/>
                  </a:lnTo>
                  <a:lnTo>
                    <a:pt x="0" y="298"/>
                  </a:lnTo>
                  <a:lnTo>
                    <a:pt x="0" y="0"/>
                  </a:lnTo>
                  <a:close/>
                </a:path>
              </a:pathLst>
            </a:custGeom>
            <a:solidFill>
              <a:srgbClr val="CFED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9" name="Line 8"/>
            <p:cNvSpPr>
              <a:spLocks noChangeShapeType="1"/>
            </p:cNvSpPr>
            <p:nvPr/>
          </p:nvSpPr>
          <p:spPr bwMode="auto">
            <a:xfrm flipV="1">
              <a:off x="1029" y="720"/>
              <a:ext cx="0" cy="384"/>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0" name="Line 9"/>
            <p:cNvSpPr>
              <a:spLocks noChangeShapeType="1"/>
            </p:cNvSpPr>
            <p:nvPr/>
          </p:nvSpPr>
          <p:spPr bwMode="auto">
            <a:xfrm flipV="1">
              <a:off x="1807" y="720"/>
              <a:ext cx="0" cy="384"/>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1" name="Line 10"/>
            <p:cNvSpPr>
              <a:spLocks noChangeShapeType="1"/>
            </p:cNvSpPr>
            <p:nvPr/>
          </p:nvSpPr>
          <p:spPr bwMode="auto">
            <a:xfrm flipV="1">
              <a:off x="2636" y="720"/>
              <a:ext cx="0" cy="384"/>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2" name="Line 11"/>
            <p:cNvSpPr>
              <a:spLocks noChangeShapeType="1"/>
            </p:cNvSpPr>
            <p:nvPr/>
          </p:nvSpPr>
          <p:spPr bwMode="auto">
            <a:xfrm flipV="1">
              <a:off x="3469" y="720"/>
              <a:ext cx="0" cy="384"/>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3" name="Line 12"/>
            <p:cNvSpPr>
              <a:spLocks noChangeShapeType="1"/>
            </p:cNvSpPr>
            <p:nvPr/>
          </p:nvSpPr>
          <p:spPr bwMode="auto">
            <a:xfrm flipV="1">
              <a:off x="4381" y="720"/>
              <a:ext cx="0" cy="384"/>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 name="Freeform 13"/>
            <p:cNvSpPr>
              <a:spLocks/>
            </p:cNvSpPr>
            <p:nvPr/>
          </p:nvSpPr>
          <p:spPr bwMode="auto">
            <a:xfrm>
              <a:off x="415" y="1109"/>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5" name="Line 14"/>
            <p:cNvSpPr>
              <a:spLocks noChangeShapeType="1"/>
            </p:cNvSpPr>
            <p:nvPr/>
          </p:nvSpPr>
          <p:spPr bwMode="auto">
            <a:xfrm flipV="1">
              <a:off x="1029" y="1112"/>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 name="Line 15"/>
            <p:cNvSpPr>
              <a:spLocks noChangeShapeType="1"/>
            </p:cNvSpPr>
            <p:nvPr/>
          </p:nvSpPr>
          <p:spPr bwMode="auto">
            <a:xfrm>
              <a:off x="1807" y="1109"/>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7" name="Line 16"/>
            <p:cNvSpPr>
              <a:spLocks noChangeShapeType="1"/>
            </p:cNvSpPr>
            <p:nvPr/>
          </p:nvSpPr>
          <p:spPr bwMode="auto">
            <a:xfrm flipV="1">
              <a:off x="1807" y="1112"/>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Freeform 17"/>
            <p:cNvSpPr>
              <a:spLocks/>
            </p:cNvSpPr>
            <p:nvPr/>
          </p:nvSpPr>
          <p:spPr bwMode="auto">
            <a:xfrm>
              <a:off x="2087" y="1109"/>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9" name="Line 18"/>
            <p:cNvSpPr>
              <a:spLocks noChangeShapeType="1"/>
            </p:cNvSpPr>
            <p:nvPr/>
          </p:nvSpPr>
          <p:spPr bwMode="auto">
            <a:xfrm flipV="1">
              <a:off x="2636" y="1112"/>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0" name="Line 19"/>
            <p:cNvSpPr>
              <a:spLocks noChangeShapeType="1"/>
            </p:cNvSpPr>
            <p:nvPr/>
          </p:nvSpPr>
          <p:spPr bwMode="auto">
            <a:xfrm>
              <a:off x="3469" y="1109"/>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1" name="Line 20"/>
            <p:cNvSpPr>
              <a:spLocks noChangeShapeType="1"/>
            </p:cNvSpPr>
            <p:nvPr/>
          </p:nvSpPr>
          <p:spPr bwMode="auto">
            <a:xfrm flipV="1">
              <a:off x="3469" y="1112"/>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2" name="Freeform 21"/>
            <p:cNvSpPr>
              <a:spLocks/>
            </p:cNvSpPr>
            <p:nvPr/>
          </p:nvSpPr>
          <p:spPr bwMode="auto">
            <a:xfrm>
              <a:off x="3671" y="1109"/>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3" name="Line 22"/>
            <p:cNvSpPr>
              <a:spLocks noChangeShapeType="1"/>
            </p:cNvSpPr>
            <p:nvPr/>
          </p:nvSpPr>
          <p:spPr bwMode="auto">
            <a:xfrm flipV="1">
              <a:off x="4381" y="1112"/>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4" name="Freeform 23"/>
            <p:cNvSpPr>
              <a:spLocks/>
            </p:cNvSpPr>
            <p:nvPr/>
          </p:nvSpPr>
          <p:spPr bwMode="auto">
            <a:xfrm>
              <a:off x="415" y="1407"/>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5" name="Line 24"/>
            <p:cNvSpPr>
              <a:spLocks noChangeShapeType="1"/>
            </p:cNvSpPr>
            <p:nvPr/>
          </p:nvSpPr>
          <p:spPr bwMode="auto">
            <a:xfrm flipV="1">
              <a:off x="1029" y="1410"/>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6" name="Line 25"/>
            <p:cNvSpPr>
              <a:spLocks noChangeShapeType="1"/>
            </p:cNvSpPr>
            <p:nvPr/>
          </p:nvSpPr>
          <p:spPr bwMode="auto">
            <a:xfrm>
              <a:off x="1807" y="1407"/>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7" name="Line 26"/>
            <p:cNvSpPr>
              <a:spLocks noChangeShapeType="1"/>
            </p:cNvSpPr>
            <p:nvPr/>
          </p:nvSpPr>
          <p:spPr bwMode="auto">
            <a:xfrm flipV="1">
              <a:off x="1807" y="1410"/>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8" name="Freeform 27"/>
            <p:cNvSpPr>
              <a:spLocks/>
            </p:cNvSpPr>
            <p:nvPr/>
          </p:nvSpPr>
          <p:spPr bwMode="auto">
            <a:xfrm>
              <a:off x="2087" y="1407"/>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9" name="Line 28"/>
            <p:cNvSpPr>
              <a:spLocks noChangeShapeType="1"/>
            </p:cNvSpPr>
            <p:nvPr/>
          </p:nvSpPr>
          <p:spPr bwMode="auto">
            <a:xfrm flipV="1">
              <a:off x="2636" y="1410"/>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0" name="Line 29"/>
            <p:cNvSpPr>
              <a:spLocks noChangeShapeType="1"/>
            </p:cNvSpPr>
            <p:nvPr/>
          </p:nvSpPr>
          <p:spPr bwMode="auto">
            <a:xfrm>
              <a:off x="3469" y="1407"/>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1" name="Line 30"/>
            <p:cNvSpPr>
              <a:spLocks noChangeShapeType="1"/>
            </p:cNvSpPr>
            <p:nvPr/>
          </p:nvSpPr>
          <p:spPr bwMode="auto">
            <a:xfrm flipV="1">
              <a:off x="3469" y="1410"/>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2" name="Freeform 31"/>
            <p:cNvSpPr>
              <a:spLocks/>
            </p:cNvSpPr>
            <p:nvPr/>
          </p:nvSpPr>
          <p:spPr bwMode="auto">
            <a:xfrm>
              <a:off x="3671" y="1407"/>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3" name="Line 32"/>
            <p:cNvSpPr>
              <a:spLocks noChangeShapeType="1"/>
            </p:cNvSpPr>
            <p:nvPr/>
          </p:nvSpPr>
          <p:spPr bwMode="auto">
            <a:xfrm flipV="1">
              <a:off x="4381" y="1410"/>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4" name="Freeform 33"/>
            <p:cNvSpPr>
              <a:spLocks/>
            </p:cNvSpPr>
            <p:nvPr/>
          </p:nvSpPr>
          <p:spPr bwMode="auto">
            <a:xfrm>
              <a:off x="415" y="1705"/>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5" name="Line 34"/>
            <p:cNvSpPr>
              <a:spLocks noChangeShapeType="1"/>
            </p:cNvSpPr>
            <p:nvPr/>
          </p:nvSpPr>
          <p:spPr bwMode="auto">
            <a:xfrm flipV="1">
              <a:off x="1029" y="1708"/>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6" name="Line 35"/>
            <p:cNvSpPr>
              <a:spLocks noChangeShapeType="1"/>
            </p:cNvSpPr>
            <p:nvPr/>
          </p:nvSpPr>
          <p:spPr bwMode="auto">
            <a:xfrm>
              <a:off x="1807" y="1705"/>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7" name="Line 36"/>
            <p:cNvSpPr>
              <a:spLocks noChangeShapeType="1"/>
            </p:cNvSpPr>
            <p:nvPr/>
          </p:nvSpPr>
          <p:spPr bwMode="auto">
            <a:xfrm flipV="1">
              <a:off x="1807" y="1708"/>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8" name="Freeform 37"/>
            <p:cNvSpPr>
              <a:spLocks/>
            </p:cNvSpPr>
            <p:nvPr/>
          </p:nvSpPr>
          <p:spPr bwMode="auto">
            <a:xfrm>
              <a:off x="2087" y="1705"/>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39" name="Line 38"/>
            <p:cNvSpPr>
              <a:spLocks noChangeShapeType="1"/>
            </p:cNvSpPr>
            <p:nvPr/>
          </p:nvSpPr>
          <p:spPr bwMode="auto">
            <a:xfrm flipV="1">
              <a:off x="2636" y="1708"/>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0" name="Line 39"/>
            <p:cNvSpPr>
              <a:spLocks noChangeShapeType="1"/>
            </p:cNvSpPr>
            <p:nvPr/>
          </p:nvSpPr>
          <p:spPr bwMode="auto">
            <a:xfrm>
              <a:off x="3469" y="1705"/>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1" name="Line 40"/>
            <p:cNvSpPr>
              <a:spLocks noChangeShapeType="1"/>
            </p:cNvSpPr>
            <p:nvPr/>
          </p:nvSpPr>
          <p:spPr bwMode="auto">
            <a:xfrm flipV="1">
              <a:off x="3469" y="1708"/>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2" name="Freeform 41"/>
            <p:cNvSpPr>
              <a:spLocks/>
            </p:cNvSpPr>
            <p:nvPr/>
          </p:nvSpPr>
          <p:spPr bwMode="auto">
            <a:xfrm>
              <a:off x="3671" y="1705"/>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3" name="Line 42"/>
            <p:cNvSpPr>
              <a:spLocks noChangeShapeType="1"/>
            </p:cNvSpPr>
            <p:nvPr/>
          </p:nvSpPr>
          <p:spPr bwMode="auto">
            <a:xfrm flipV="1">
              <a:off x="4381" y="1708"/>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4" name="Freeform 43"/>
            <p:cNvSpPr>
              <a:spLocks/>
            </p:cNvSpPr>
            <p:nvPr/>
          </p:nvSpPr>
          <p:spPr bwMode="auto">
            <a:xfrm>
              <a:off x="415" y="2003"/>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5" name="Line 44"/>
            <p:cNvSpPr>
              <a:spLocks noChangeShapeType="1"/>
            </p:cNvSpPr>
            <p:nvPr/>
          </p:nvSpPr>
          <p:spPr bwMode="auto">
            <a:xfrm flipV="1">
              <a:off x="1029" y="2006"/>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6" name="Line 45"/>
            <p:cNvSpPr>
              <a:spLocks noChangeShapeType="1"/>
            </p:cNvSpPr>
            <p:nvPr/>
          </p:nvSpPr>
          <p:spPr bwMode="auto">
            <a:xfrm>
              <a:off x="1807" y="2003"/>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7" name="Line 46"/>
            <p:cNvSpPr>
              <a:spLocks noChangeShapeType="1"/>
            </p:cNvSpPr>
            <p:nvPr/>
          </p:nvSpPr>
          <p:spPr bwMode="auto">
            <a:xfrm flipV="1">
              <a:off x="1807" y="2006"/>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8" name="Freeform 47"/>
            <p:cNvSpPr>
              <a:spLocks/>
            </p:cNvSpPr>
            <p:nvPr/>
          </p:nvSpPr>
          <p:spPr bwMode="auto">
            <a:xfrm>
              <a:off x="2087" y="2003"/>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49" name="Line 48"/>
            <p:cNvSpPr>
              <a:spLocks noChangeShapeType="1"/>
            </p:cNvSpPr>
            <p:nvPr/>
          </p:nvSpPr>
          <p:spPr bwMode="auto">
            <a:xfrm flipV="1">
              <a:off x="2636" y="2006"/>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0" name="Line 49"/>
            <p:cNvSpPr>
              <a:spLocks noChangeShapeType="1"/>
            </p:cNvSpPr>
            <p:nvPr/>
          </p:nvSpPr>
          <p:spPr bwMode="auto">
            <a:xfrm>
              <a:off x="3469" y="2003"/>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1" name="Line 50"/>
            <p:cNvSpPr>
              <a:spLocks noChangeShapeType="1"/>
            </p:cNvSpPr>
            <p:nvPr/>
          </p:nvSpPr>
          <p:spPr bwMode="auto">
            <a:xfrm flipV="1">
              <a:off x="3469" y="2006"/>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2" name="Freeform 51"/>
            <p:cNvSpPr>
              <a:spLocks/>
            </p:cNvSpPr>
            <p:nvPr/>
          </p:nvSpPr>
          <p:spPr bwMode="auto">
            <a:xfrm>
              <a:off x="3671" y="2003"/>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3" name="Line 52"/>
            <p:cNvSpPr>
              <a:spLocks noChangeShapeType="1"/>
            </p:cNvSpPr>
            <p:nvPr/>
          </p:nvSpPr>
          <p:spPr bwMode="auto">
            <a:xfrm flipV="1">
              <a:off x="4381" y="2006"/>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4" name="Freeform 53"/>
            <p:cNvSpPr>
              <a:spLocks/>
            </p:cNvSpPr>
            <p:nvPr/>
          </p:nvSpPr>
          <p:spPr bwMode="auto">
            <a:xfrm>
              <a:off x="415" y="2301"/>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5" name="Line 54"/>
            <p:cNvSpPr>
              <a:spLocks noChangeShapeType="1"/>
            </p:cNvSpPr>
            <p:nvPr/>
          </p:nvSpPr>
          <p:spPr bwMode="auto">
            <a:xfrm flipV="1">
              <a:off x="1029" y="2304"/>
              <a:ext cx="0" cy="293"/>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6" name="Line 55"/>
            <p:cNvSpPr>
              <a:spLocks noChangeShapeType="1"/>
            </p:cNvSpPr>
            <p:nvPr/>
          </p:nvSpPr>
          <p:spPr bwMode="auto">
            <a:xfrm>
              <a:off x="1807" y="2301"/>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7" name="Line 56"/>
            <p:cNvSpPr>
              <a:spLocks noChangeShapeType="1"/>
            </p:cNvSpPr>
            <p:nvPr/>
          </p:nvSpPr>
          <p:spPr bwMode="auto">
            <a:xfrm flipV="1">
              <a:off x="1807" y="2304"/>
              <a:ext cx="0" cy="293"/>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8" name="Freeform 57"/>
            <p:cNvSpPr>
              <a:spLocks/>
            </p:cNvSpPr>
            <p:nvPr/>
          </p:nvSpPr>
          <p:spPr bwMode="auto">
            <a:xfrm>
              <a:off x="2087" y="2301"/>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9" name="Line 58"/>
            <p:cNvSpPr>
              <a:spLocks noChangeShapeType="1"/>
            </p:cNvSpPr>
            <p:nvPr/>
          </p:nvSpPr>
          <p:spPr bwMode="auto">
            <a:xfrm flipV="1">
              <a:off x="2636" y="2304"/>
              <a:ext cx="0" cy="293"/>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0" name="Line 59"/>
            <p:cNvSpPr>
              <a:spLocks noChangeShapeType="1"/>
            </p:cNvSpPr>
            <p:nvPr/>
          </p:nvSpPr>
          <p:spPr bwMode="auto">
            <a:xfrm>
              <a:off x="3469" y="2301"/>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1" name="Line 60"/>
            <p:cNvSpPr>
              <a:spLocks noChangeShapeType="1"/>
            </p:cNvSpPr>
            <p:nvPr/>
          </p:nvSpPr>
          <p:spPr bwMode="auto">
            <a:xfrm flipV="1">
              <a:off x="3469" y="2304"/>
              <a:ext cx="0" cy="293"/>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2" name="Freeform 61"/>
            <p:cNvSpPr>
              <a:spLocks/>
            </p:cNvSpPr>
            <p:nvPr/>
          </p:nvSpPr>
          <p:spPr bwMode="auto">
            <a:xfrm>
              <a:off x="3671" y="2301"/>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3" name="Line 62"/>
            <p:cNvSpPr>
              <a:spLocks noChangeShapeType="1"/>
            </p:cNvSpPr>
            <p:nvPr/>
          </p:nvSpPr>
          <p:spPr bwMode="auto">
            <a:xfrm flipV="1">
              <a:off x="4381" y="2304"/>
              <a:ext cx="0" cy="293"/>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4" name="Freeform 63"/>
            <p:cNvSpPr>
              <a:spLocks/>
            </p:cNvSpPr>
            <p:nvPr/>
          </p:nvSpPr>
          <p:spPr bwMode="auto">
            <a:xfrm>
              <a:off x="415" y="2600"/>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5" name="Line 64"/>
            <p:cNvSpPr>
              <a:spLocks noChangeShapeType="1"/>
            </p:cNvSpPr>
            <p:nvPr/>
          </p:nvSpPr>
          <p:spPr bwMode="auto">
            <a:xfrm flipV="1">
              <a:off x="1029" y="2605"/>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6" name="Line 65"/>
            <p:cNvSpPr>
              <a:spLocks noChangeShapeType="1"/>
            </p:cNvSpPr>
            <p:nvPr/>
          </p:nvSpPr>
          <p:spPr bwMode="auto">
            <a:xfrm>
              <a:off x="1807" y="2600"/>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7" name="Line 66"/>
            <p:cNvSpPr>
              <a:spLocks noChangeShapeType="1"/>
            </p:cNvSpPr>
            <p:nvPr/>
          </p:nvSpPr>
          <p:spPr bwMode="auto">
            <a:xfrm flipV="1">
              <a:off x="1807" y="2605"/>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8" name="Freeform 67"/>
            <p:cNvSpPr>
              <a:spLocks/>
            </p:cNvSpPr>
            <p:nvPr/>
          </p:nvSpPr>
          <p:spPr bwMode="auto">
            <a:xfrm>
              <a:off x="2087" y="2600"/>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69" name="Line 68"/>
            <p:cNvSpPr>
              <a:spLocks noChangeShapeType="1"/>
            </p:cNvSpPr>
            <p:nvPr/>
          </p:nvSpPr>
          <p:spPr bwMode="auto">
            <a:xfrm flipV="1">
              <a:off x="2636" y="2605"/>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0" name="Line 69"/>
            <p:cNvSpPr>
              <a:spLocks noChangeShapeType="1"/>
            </p:cNvSpPr>
            <p:nvPr/>
          </p:nvSpPr>
          <p:spPr bwMode="auto">
            <a:xfrm>
              <a:off x="3469" y="2600"/>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1" name="Line 70"/>
            <p:cNvSpPr>
              <a:spLocks noChangeShapeType="1"/>
            </p:cNvSpPr>
            <p:nvPr/>
          </p:nvSpPr>
          <p:spPr bwMode="auto">
            <a:xfrm flipV="1">
              <a:off x="3469" y="2605"/>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2" name="Freeform 71"/>
            <p:cNvSpPr>
              <a:spLocks/>
            </p:cNvSpPr>
            <p:nvPr/>
          </p:nvSpPr>
          <p:spPr bwMode="auto">
            <a:xfrm>
              <a:off x="3671" y="2600"/>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3" name="Line 72"/>
            <p:cNvSpPr>
              <a:spLocks noChangeShapeType="1"/>
            </p:cNvSpPr>
            <p:nvPr/>
          </p:nvSpPr>
          <p:spPr bwMode="auto">
            <a:xfrm flipV="1">
              <a:off x="4381" y="2605"/>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4" name="Freeform 73"/>
            <p:cNvSpPr>
              <a:spLocks/>
            </p:cNvSpPr>
            <p:nvPr/>
          </p:nvSpPr>
          <p:spPr bwMode="auto">
            <a:xfrm>
              <a:off x="415" y="2898"/>
              <a:ext cx="1392" cy="0"/>
            </a:xfrm>
            <a:custGeom>
              <a:avLst/>
              <a:gdLst>
                <a:gd name="T0" fmla="*/ 0 w 1392"/>
                <a:gd name="T1" fmla="*/ 614 w 1392"/>
                <a:gd name="T2" fmla="*/ 1392 w 1392"/>
              </a:gdLst>
              <a:ahLst/>
              <a:cxnLst>
                <a:cxn ang="0">
                  <a:pos x="T0" y="0"/>
                </a:cxn>
                <a:cxn ang="0">
                  <a:pos x="T1" y="0"/>
                </a:cxn>
                <a:cxn ang="0">
                  <a:pos x="T2" y="0"/>
                </a:cxn>
              </a:cxnLst>
              <a:rect l="0" t="0" r="r" b="b"/>
              <a:pathLst>
                <a:path w="1392">
                  <a:moveTo>
                    <a:pt x="0" y="0"/>
                  </a:moveTo>
                  <a:lnTo>
                    <a:pt x="614" y="0"/>
                  </a:lnTo>
                  <a:lnTo>
                    <a:pt x="139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5" name="Line 74"/>
            <p:cNvSpPr>
              <a:spLocks noChangeShapeType="1"/>
            </p:cNvSpPr>
            <p:nvPr/>
          </p:nvSpPr>
          <p:spPr bwMode="auto">
            <a:xfrm flipV="1">
              <a:off x="1029" y="2903"/>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6" name="Line 75"/>
            <p:cNvSpPr>
              <a:spLocks noChangeShapeType="1"/>
            </p:cNvSpPr>
            <p:nvPr/>
          </p:nvSpPr>
          <p:spPr bwMode="auto">
            <a:xfrm>
              <a:off x="1807" y="2898"/>
              <a:ext cx="280"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7" name="Line 76"/>
            <p:cNvSpPr>
              <a:spLocks noChangeShapeType="1"/>
            </p:cNvSpPr>
            <p:nvPr/>
          </p:nvSpPr>
          <p:spPr bwMode="auto">
            <a:xfrm flipV="1">
              <a:off x="1807" y="2903"/>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8" name="Freeform 77"/>
            <p:cNvSpPr>
              <a:spLocks/>
            </p:cNvSpPr>
            <p:nvPr/>
          </p:nvSpPr>
          <p:spPr bwMode="auto">
            <a:xfrm>
              <a:off x="2087" y="2898"/>
              <a:ext cx="1382" cy="0"/>
            </a:xfrm>
            <a:custGeom>
              <a:avLst/>
              <a:gdLst>
                <a:gd name="T0" fmla="*/ 0 w 1382"/>
                <a:gd name="T1" fmla="*/ 528 w 1382"/>
                <a:gd name="T2" fmla="*/ 549 w 1382"/>
                <a:gd name="T3" fmla="*/ 1382 w 1382"/>
              </a:gdLst>
              <a:ahLst/>
              <a:cxnLst>
                <a:cxn ang="0">
                  <a:pos x="T0" y="0"/>
                </a:cxn>
                <a:cxn ang="0">
                  <a:pos x="T1" y="0"/>
                </a:cxn>
                <a:cxn ang="0">
                  <a:pos x="T2" y="0"/>
                </a:cxn>
                <a:cxn ang="0">
                  <a:pos x="T3" y="0"/>
                </a:cxn>
              </a:cxnLst>
              <a:rect l="0" t="0" r="r" b="b"/>
              <a:pathLst>
                <a:path w="1382">
                  <a:moveTo>
                    <a:pt x="0" y="0"/>
                  </a:moveTo>
                  <a:lnTo>
                    <a:pt x="528" y="0"/>
                  </a:lnTo>
                  <a:lnTo>
                    <a:pt x="549" y="0"/>
                  </a:lnTo>
                  <a:lnTo>
                    <a:pt x="1382"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79" name="Line 78"/>
            <p:cNvSpPr>
              <a:spLocks noChangeShapeType="1"/>
            </p:cNvSpPr>
            <p:nvPr/>
          </p:nvSpPr>
          <p:spPr bwMode="auto">
            <a:xfrm flipV="1">
              <a:off x="2636" y="2903"/>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0" name="Line 79"/>
            <p:cNvSpPr>
              <a:spLocks noChangeShapeType="1"/>
            </p:cNvSpPr>
            <p:nvPr/>
          </p:nvSpPr>
          <p:spPr bwMode="auto">
            <a:xfrm>
              <a:off x="3469" y="2898"/>
              <a:ext cx="202"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1" name="Line 80"/>
            <p:cNvSpPr>
              <a:spLocks noChangeShapeType="1"/>
            </p:cNvSpPr>
            <p:nvPr/>
          </p:nvSpPr>
          <p:spPr bwMode="auto">
            <a:xfrm flipV="1">
              <a:off x="3469" y="2903"/>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2" name="Freeform 81"/>
            <p:cNvSpPr>
              <a:spLocks/>
            </p:cNvSpPr>
            <p:nvPr/>
          </p:nvSpPr>
          <p:spPr bwMode="auto">
            <a:xfrm>
              <a:off x="3671" y="2898"/>
              <a:ext cx="1587" cy="0"/>
            </a:xfrm>
            <a:custGeom>
              <a:avLst/>
              <a:gdLst>
                <a:gd name="T0" fmla="*/ 0 w 1587"/>
                <a:gd name="T1" fmla="*/ 531 w 1587"/>
                <a:gd name="T2" fmla="*/ 710 w 1587"/>
                <a:gd name="T3" fmla="*/ 1587 w 1587"/>
              </a:gdLst>
              <a:ahLst/>
              <a:cxnLst>
                <a:cxn ang="0">
                  <a:pos x="T0" y="0"/>
                </a:cxn>
                <a:cxn ang="0">
                  <a:pos x="T1" y="0"/>
                </a:cxn>
                <a:cxn ang="0">
                  <a:pos x="T2" y="0"/>
                </a:cxn>
                <a:cxn ang="0">
                  <a:pos x="T3" y="0"/>
                </a:cxn>
              </a:cxnLst>
              <a:rect l="0" t="0" r="r" b="b"/>
              <a:pathLst>
                <a:path w="1587">
                  <a:moveTo>
                    <a:pt x="0" y="0"/>
                  </a:moveTo>
                  <a:lnTo>
                    <a:pt x="531" y="0"/>
                  </a:lnTo>
                  <a:lnTo>
                    <a:pt x="710" y="0"/>
                  </a:lnTo>
                  <a:lnTo>
                    <a:pt x="1587"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3" name="Line 82"/>
            <p:cNvSpPr>
              <a:spLocks noChangeShapeType="1"/>
            </p:cNvSpPr>
            <p:nvPr/>
          </p:nvSpPr>
          <p:spPr bwMode="auto">
            <a:xfrm flipV="1">
              <a:off x="4381" y="2903"/>
              <a:ext cx="0" cy="29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4" name="Line 83"/>
            <p:cNvSpPr>
              <a:spLocks noChangeShapeType="1"/>
            </p:cNvSpPr>
            <p:nvPr/>
          </p:nvSpPr>
          <p:spPr bwMode="auto">
            <a:xfrm>
              <a:off x="415" y="3196"/>
              <a:ext cx="614"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5" name="Freeform 84"/>
            <p:cNvSpPr>
              <a:spLocks/>
            </p:cNvSpPr>
            <p:nvPr/>
          </p:nvSpPr>
          <p:spPr bwMode="auto">
            <a:xfrm>
              <a:off x="2615" y="3196"/>
              <a:ext cx="1056" cy="0"/>
            </a:xfrm>
            <a:custGeom>
              <a:avLst/>
              <a:gdLst>
                <a:gd name="T0" fmla="*/ 0 w 1056"/>
                <a:gd name="T1" fmla="*/ 21 w 1056"/>
                <a:gd name="T2" fmla="*/ 854 w 1056"/>
                <a:gd name="T3" fmla="*/ 1056 w 1056"/>
              </a:gdLst>
              <a:ahLst/>
              <a:cxnLst>
                <a:cxn ang="0">
                  <a:pos x="T0" y="0"/>
                </a:cxn>
                <a:cxn ang="0">
                  <a:pos x="T1" y="0"/>
                </a:cxn>
                <a:cxn ang="0">
                  <a:pos x="T2" y="0"/>
                </a:cxn>
                <a:cxn ang="0">
                  <a:pos x="T3" y="0"/>
                </a:cxn>
              </a:cxnLst>
              <a:rect l="0" t="0" r="r" b="b"/>
              <a:pathLst>
                <a:path w="1056">
                  <a:moveTo>
                    <a:pt x="0" y="0"/>
                  </a:moveTo>
                  <a:lnTo>
                    <a:pt x="21" y="0"/>
                  </a:lnTo>
                  <a:lnTo>
                    <a:pt x="854" y="0"/>
                  </a:lnTo>
                  <a:lnTo>
                    <a:pt x="1056"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6" name="Line 85"/>
            <p:cNvSpPr>
              <a:spLocks noChangeShapeType="1"/>
            </p:cNvSpPr>
            <p:nvPr/>
          </p:nvSpPr>
          <p:spPr bwMode="auto">
            <a:xfrm flipV="1">
              <a:off x="5258" y="3464"/>
              <a:ext cx="0" cy="88"/>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7" name="Line 86"/>
            <p:cNvSpPr>
              <a:spLocks noChangeShapeType="1"/>
            </p:cNvSpPr>
            <p:nvPr/>
          </p:nvSpPr>
          <p:spPr bwMode="auto">
            <a:xfrm>
              <a:off x="2087" y="3196"/>
              <a:ext cx="528" cy="0"/>
            </a:xfrm>
            <a:prstGeom prst="line">
              <a:avLst/>
            </a:prstGeom>
            <a:noFill/>
            <a:ln w="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8" name="Line 87"/>
            <p:cNvSpPr>
              <a:spLocks noChangeShapeType="1"/>
            </p:cNvSpPr>
            <p:nvPr/>
          </p:nvSpPr>
          <p:spPr bwMode="auto">
            <a:xfrm>
              <a:off x="2087" y="3461"/>
              <a:ext cx="528"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89" name="Freeform 88"/>
            <p:cNvSpPr>
              <a:spLocks/>
            </p:cNvSpPr>
            <p:nvPr/>
          </p:nvSpPr>
          <p:spPr bwMode="auto">
            <a:xfrm>
              <a:off x="1029" y="3196"/>
              <a:ext cx="1058" cy="0"/>
            </a:xfrm>
            <a:custGeom>
              <a:avLst/>
              <a:gdLst>
                <a:gd name="T0" fmla="*/ 0 w 1058"/>
                <a:gd name="T1" fmla="*/ 778 w 1058"/>
                <a:gd name="T2" fmla="*/ 1058 w 1058"/>
              </a:gdLst>
              <a:ahLst/>
              <a:cxnLst>
                <a:cxn ang="0">
                  <a:pos x="T0" y="0"/>
                </a:cxn>
                <a:cxn ang="0">
                  <a:pos x="T1" y="0"/>
                </a:cxn>
                <a:cxn ang="0">
                  <a:pos x="T2" y="0"/>
                </a:cxn>
              </a:cxnLst>
              <a:rect l="0" t="0" r="r" b="b"/>
              <a:pathLst>
                <a:path w="1058">
                  <a:moveTo>
                    <a:pt x="0" y="0"/>
                  </a:moveTo>
                  <a:lnTo>
                    <a:pt x="778" y="0"/>
                  </a:lnTo>
                  <a:lnTo>
                    <a:pt x="1058"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0" name="Line 89"/>
            <p:cNvSpPr>
              <a:spLocks noChangeShapeType="1"/>
            </p:cNvSpPr>
            <p:nvPr/>
          </p:nvSpPr>
          <p:spPr bwMode="auto">
            <a:xfrm flipV="1">
              <a:off x="1029" y="3201"/>
              <a:ext cx="0" cy="258"/>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1" name="Freeform 90"/>
            <p:cNvSpPr>
              <a:spLocks/>
            </p:cNvSpPr>
            <p:nvPr/>
          </p:nvSpPr>
          <p:spPr bwMode="auto">
            <a:xfrm>
              <a:off x="1026" y="3461"/>
              <a:ext cx="1061" cy="0"/>
            </a:xfrm>
            <a:custGeom>
              <a:avLst/>
              <a:gdLst>
                <a:gd name="T0" fmla="*/ 0 w 1061"/>
                <a:gd name="T1" fmla="*/ 781 w 1061"/>
                <a:gd name="T2" fmla="*/ 1061 w 1061"/>
              </a:gdLst>
              <a:ahLst/>
              <a:cxnLst>
                <a:cxn ang="0">
                  <a:pos x="T0" y="0"/>
                </a:cxn>
                <a:cxn ang="0">
                  <a:pos x="T1" y="0"/>
                </a:cxn>
                <a:cxn ang="0">
                  <a:pos x="T2" y="0"/>
                </a:cxn>
              </a:cxnLst>
              <a:rect l="0" t="0" r="r" b="b"/>
              <a:pathLst>
                <a:path w="1061">
                  <a:moveTo>
                    <a:pt x="0" y="0"/>
                  </a:moveTo>
                  <a:lnTo>
                    <a:pt x="781" y="0"/>
                  </a:lnTo>
                  <a:lnTo>
                    <a:pt x="1061"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2" name="Freeform 91"/>
            <p:cNvSpPr>
              <a:spLocks/>
            </p:cNvSpPr>
            <p:nvPr/>
          </p:nvSpPr>
          <p:spPr bwMode="auto">
            <a:xfrm>
              <a:off x="3671" y="3196"/>
              <a:ext cx="1589" cy="0"/>
            </a:xfrm>
            <a:custGeom>
              <a:avLst/>
              <a:gdLst>
                <a:gd name="T0" fmla="*/ 0 w 1589"/>
                <a:gd name="T1" fmla="*/ 531 w 1589"/>
                <a:gd name="T2" fmla="*/ 710 w 1589"/>
                <a:gd name="T3" fmla="*/ 1589 w 1589"/>
              </a:gdLst>
              <a:ahLst/>
              <a:cxnLst>
                <a:cxn ang="0">
                  <a:pos x="T0" y="0"/>
                </a:cxn>
                <a:cxn ang="0">
                  <a:pos x="T1" y="0"/>
                </a:cxn>
                <a:cxn ang="0">
                  <a:pos x="T2" y="0"/>
                </a:cxn>
                <a:cxn ang="0">
                  <a:pos x="T3" y="0"/>
                </a:cxn>
              </a:cxnLst>
              <a:rect l="0" t="0" r="r" b="b"/>
              <a:pathLst>
                <a:path w="1589">
                  <a:moveTo>
                    <a:pt x="0" y="0"/>
                  </a:moveTo>
                  <a:lnTo>
                    <a:pt x="531" y="0"/>
                  </a:lnTo>
                  <a:lnTo>
                    <a:pt x="710" y="0"/>
                  </a:lnTo>
                  <a:lnTo>
                    <a:pt x="1589" y="0"/>
                  </a:lnTo>
                </a:path>
              </a:pathLst>
            </a:custGeom>
            <a:noFill/>
            <a:ln w="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3" name="Line 92"/>
            <p:cNvSpPr>
              <a:spLocks noChangeShapeType="1"/>
            </p:cNvSpPr>
            <p:nvPr/>
          </p:nvSpPr>
          <p:spPr bwMode="auto">
            <a:xfrm flipV="1">
              <a:off x="5258" y="3201"/>
              <a:ext cx="0" cy="258"/>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4" name="Freeform 93"/>
            <p:cNvSpPr>
              <a:spLocks/>
            </p:cNvSpPr>
            <p:nvPr/>
          </p:nvSpPr>
          <p:spPr bwMode="auto">
            <a:xfrm>
              <a:off x="3671" y="3461"/>
              <a:ext cx="1589" cy="0"/>
            </a:xfrm>
            <a:custGeom>
              <a:avLst/>
              <a:gdLst>
                <a:gd name="T0" fmla="*/ 0 w 1589"/>
                <a:gd name="T1" fmla="*/ 531 w 1589"/>
                <a:gd name="T2" fmla="*/ 710 w 1589"/>
                <a:gd name="T3" fmla="*/ 1589 w 1589"/>
              </a:gdLst>
              <a:ahLst/>
              <a:cxnLst>
                <a:cxn ang="0">
                  <a:pos x="T0" y="0"/>
                </a:cxn>
                <a:cxn ang="0">
                  <a:pos x="T1" y="0"/>
                </a:cxn>
                <a:cxn ang="0">
                  <a:pos x="T2" y="0"/>
                </a:cxn>
                <a:cxn ang="0">
                  <a:pos x="T3" y="0"/>
                </a:cxn>
              </a:cxnLst>
              <a:rect l="0" t="0" r="r" b="b"/>
              <a:pathLst>
                <a:path w="1589">
                  <a:moveTo>
                    <a:pt x="0" y="0"/>
                  </a:moveTo>
                  <a:lnTo>
                    <a:pt x="531" y="0"/>
                  </a:lnTo>
                  <a:lnTo>
                    <a:pt x="710" y="0"/>
                  </a:lnTo>
                  <a:lnTo>
                    <a:pt x="1589"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95" name="Rectangle 94"/>
            <p:cNvSpPr>
              <a:spLocks noChangeArrowheads="1"/>
            </p:cNvSpPr>
            <p:nvPr/>
          </p:nvSpPr>
          <p:spPr bwMode="auto">
            <a:xfrm>
              <a:off x="579" y="861"/>
              <a:ext cx="3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Country</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6" name="Rectangle 95"/>
            <p:cNvSpPr>
              <a:spLocks noChangeArrowheads="1"/>
            </p:cNvSpPr>
            <p:nvPr/>
          </p:nvSpPr>
          <p:spPr bwMode="auto">
            <a:xfrm>
              <a:off x="1102" y="810"/>
              <a:ext cx="6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GDP</a:t>
              </a:r>
              <a:r>
                <a:rPr kumimoji="0" lang="en-US" sz="1200" b="1" i="0" u="none" strike="noStrike" cap="none" normalizeH="0" dirty="0">
                  <a:ln>
                    <a:noFill/>
                  </a:ln>
                  <a:solidFill>
                    <a:srgbClr val="000000"/>
                  </a:solidFill>
                  <a:effectLst/>
                  <a:latin typeface="Univers LT Std 47 Cn Lt" charset="0"/>
                  <a:cs typeface="Arial" pitchFamily="34" charset="0"/>
                </a:rPr>
                <a:t> per capita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7" name="Rectangle 96"/>
            <p:cNvSpPr>
              <a:spLocks noChangeArrowheads="1"/>
            </p:cNvSpPr>
            <p:nvPr/>
          </p:nvSpPr>
          <p:spPr bwMode="auto">
            <a:xfrm>
              <a:off x="1206"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8" name="Rectangle 97"/>
            <p:cNvSpPr>
              <a:spLocks noChangeArrowheads="1"/>
            </p:cNvSpPr>
            <p:nvPr/>
          </p:nvSpPr>
          <p:spPr bwMode="auto">
            <a:xfrm>
              <a:off x="1259"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99" name="Rectangle 99"/>
            <p:cNvSpPr>
              <a:spLocks noChangeArrowheads="1"/>
            </p:cNvSpPr>
            <p:nvPr/>
          </p:nvSpPr>
          <p:spPr bwMode="auto">
            <a:xfrm>
              <a:off x="1413"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0" name="Rectangle 101"/>
            <p:cNvSpPr>
              <a:spLocks noChangeArrowheads="1"/>
            </p:cNvSpPr>
            <p:nvPr/>
          </p:nvSpPr>
          <p:spPr bwMode="auto">
            <a:xfrm>
              <a:off x="1587"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1" name="Rectangle 102"/>
            <p:cNvSpPr>
              <a:spLocks noChangeArrowheads="1"/>
            </p:cNvSpPr>
            <p:nvPr/>
          </p:nvSpPr>
          <p:spPr bwMode="auto">
            <a:xfrm>
              <a:off x="1612"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2" name="Rectangle 103"/>
            <p:cNvSpPr>
              <a:spLocks noChangeArrowheads="1"/>
            </p:cNvSpPr>
            <p:nvPr/>
          </p:nvSpPr>
          <p:spPr bwMode="auto">
            <a:xfrm>
              <a:off x="1635" y="81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3" name="Rectangle 104"/>
            <p:cNvSpPr>
              <a:spLocks noChangeArrowheads="1"/>
            </p:cNvSpPr>
            <p:nvPr/>
          </p:nvSpPr>
          <p:spPr bwMode="auto">
            <a:xfrm>
              <a:off x="1104" y="927"/>
              <a:ext cx="6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(Current U.S.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4" name="Rectangle 105"/>
            <p:cNvSpPr>
              <a:spLocks noChangeArrowheads="1"/>
            </p:cNvSpPr>
            <p:nvPr/>
          </p:nvSpPr>
          <p:spPr bwMode="auto">
            <a:xfrm>
              <a:off x="1969" y="768"/>
              <a:ext cx="5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Literacy rate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5" name="Rectangle 106"/>
            <p:cNvSpPr>
              <a:spLocks noChangeArrowheads="1"/>
            </p:cNvSpPr>
            <p:nvPr/>
          </p:nvSpPr>
          <p:spPr bwMode="auto">
            <a:xfrm>
              <a:off x="1916" y="880"/>
              <a:ext cx="67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 of population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over 15)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6" name="Rectangle 107"/>
            <p:cNvSpPr>
              <a:spLocks noChangeArrowheads="1"/>
            </p:cNvSpPr>
            <p:nvPr/>
          </p:nvSpPr>
          <p:spPr bwMode="auto">
            <a:xfrm>
              <a:off x="2728" y="768"/>
              <a:ext cx="6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Life expectancy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Univers LT Std 47 Cn Lt" charset="0"/>
                  <a:cs typeface="Arial" pitchFamily="34" charset="0"/>
                </a:rPr>
                <a:t>at birth</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8" name="Rectangle 109"/>
            <p:cNvSpPr>
              <a:spLocks noChangeArrowheads="1"/>
            </p:cNvSpPr>
            <p:nvPr/>
          </p:nvSpPr>
          <p:spPr bwMode="auto">
            <a:xfrm>
              <a:off x="2915" y="982"/>
              <a:ext cx="3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(Years)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9" name="Rectangle 110"/>
            <p:cNvSpPr>
              <a:spLocks noChangeArrowheads="1"/>
            </p:cNvSpPr>
            <p:nvPr/>
          </p:nvSpPr>
          <p:spPr bwMode="auto">
            <a:xfrm>
              <a:off x="2974" y="982"/>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0" name="Rectangle 112"/>
            <p:cNvSpPr>
              <a:spLocks noChangeArrowheads="1"/>
            </p:cNvSpPr>
            <p:nvPr/>
          </p:nvSpPr>
          <p:spPr bwMode="auto">
            <a:xfrm>
              <a:off x="3623" y="770"/>
              <a:ext cx="6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Child mortality</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1" name="Rectangle 113"/>
            <p:cNvSpPr>
              <a:spLocks noChangeArrowheads="1"/>
            </p:cNvSpPr>
            <p:nvPr/>
          </p:nvSpPr>
          <p:spPr bwMode="auto">
            <a:xfrm>
              <a:off x="3578" y="880"/>
              <a:ext cx="7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(Deaths per 1,000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under age 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3" name="Rectangle 115"/>
            <p:cNvSpPr>
              <a:spLocks noChangeArrowheads="1"/>
            </p:cNvSpPr>
            <p:nvPr/>
          </p:nvSpPr>
          <p:spPr bwMode="auto">
            <a:xfrm>
              <a:off x="4504" y="768"/>
              <a:ext cx="6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Life satisfaction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index</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5" name="Rectangle 117"/>
            <p:cNvSpPr>
              <a:spLocks noChangeArrowheads="1"/>
            </p:cNvSpPr>
            <p:nvPr/>
          </p:nvSpPr>
          <p:spPr bwMode="auto">
            <a:xfrm>
              <a:off x="4668" y="982"/>
              <a:ext cx="3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(0 to 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6" name="Rectangle 118"/>
            <p:cNvSpPr>
              <a:spLocks noChangeArrowheads="1"/>
            </p:cNvSpPr>
            <p:nvPr/>
          </p:nvSpPr>
          <p:spPr bwMode="auto">
            <a:xfrm>
              <a:off x="577" y="1208"/>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Norway</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7" name="Rectangle 119"/>
            <p:cNvSpPr>
              <a:spLocks noChangeArrowheads="1"/>
            </p:cNvSpPr>
            <p:nvPr/>
          </p:nvSpPr>
          <p:spPr bwMode="auto">
            <a:xfrm>
              <a:off x="1304" y="1212"/>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75,505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19" name="Rectangle 121"/>
            <p:cNvSpPr>
              <a:spLocks noChangeArrowheads="1"/>
            </p:cNvSpPr>
            <p:nvPr/>
          </p:nvSpPr>
          <p:spPr bwMode="auto">
            <a:xfrm>
              <a:off x="2082" y="1208"/>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0" name="Rectangle 122"/>
            <p:cNvSpPr>
              <a:spLocks noChangeArrowheads="1"/>
            </p:cNvSpPr>
            <p:nvPr/>
          </p:nvSpPr>
          <p:spPr bwMode="auto">
            <a:xfrm>
              <a:off x="2979" y="121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82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2" name="Rectangle 124"/>
            <p:cNvSpPr>
              <a:spLocks noChangeArrowheads="1"/>
            </p:cNvSpPr>
            <p:nvPr/>
          </p:nvSpPr>
          <p:spPr bwMode="auto">
            <a:xfrm>
              <a:off x="3904" y="121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3</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4" name="Rectangle 126"/>
            <p:cNvSpPr>
              <a:spLocks noChangeArrowheads="1"/>
            </p:cNvSpPr>
            <p:nvPr/>
          </p:nvSpPr>
          <p:spPr bwMode="auto">
            <a:xfrm>
              <a:off x="4768" y="121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6" name="Rectangle 128"/>
            <p:cNvSpPr>
              <a:spLocks noChangeArrowheads="1"/>
            </p:cNvSpPr>
            <p:nvPr/>
          </p:nvSpPr>
          <p:spPr bwMode="auto">
            <a:xfrm>
              <a:off x="432" y="1506"/>
              <a:ext cx="5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United States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7" name="Rectangle 129"/>
            <p:cNvSpPr>
              <a:spLocks noChangeArrowheads="1"/>
            </p:cNvSpPr>
            <p:nvPr/>
          </p:nvSpPr>
          <p:spPr bwMode="auto">
            <a:xfrm>
              <a:off x="1304" y="1510"/>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59,532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29" name="Rectangle 131"/>
            <p:cNvSpPr>
              <a:spLocks noChangeArrowheads="1"/>
            </p:cNvSpPr>
            <p:nvPr/>
          </p:nvSpPr>
          <p:spPr bwMode="auto">
            <a:xfrm>
              <a:off x="2082" y="1506"/>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0" name="Rectangle 132"/>
            <p:cNvSpPr>
              <a:spLocks noChangeArrowheads="1"/>
            </p:cNvSpPr>
            <p:nvPr/>
          </p:nvSpPr>
          <p:spPr bwMode="auto">
            <a:xfrm>
              <a:off x="2979" y="149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79</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2" name="Rectangle 134"/>
            <p:cNvSpPr>
              <a:spLocks noChangeArrowheads="1"/>
            </p:cNvSpPr>
            <p:nvPr/>
          </p:nvSpPr>
          <p:spPr bwMode="auto">
            <a:xfrm>
              <a:off x="3904" y="15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4" name="Rectangle 136"/>
            <p:cNvSpPr>
              <a:spLocks noChangeArrowheads="1"/>
            </p:cNvSpPr>
            <p:nvPr/>
          </p:nvSpPr>
          <p:spPr bwMode="auto">
            <a:xfrm>
              <a:off x="4768" y="151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6.9</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6" name="Rectangle 138"/>
            <p:cNvSpPr>
              <a:spLocks noChangeArrowheads="1"/>
            </p:cNvSpPr>
            <p:nvPr/>
          </p:nvSpPr>
          <p:spPr bwMode="auto">
            <a:xfrm>
              <a:off x="536" y="1749"/>
              <a:ext cx="4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Equatorial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7" name="Rectangle 139"/>
            <p:cNvSpPr>
              <a:spLocks noChangeArrowheads="1"/>
            </p:cNvSpPr>
            <p:nvPr/>
          </p:nvSpPr>
          <p:spPr bwMode="auto">
            <a:xfrm>
              <a:off x="592" y="1860"/>
              <a:ext cx="31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Guinea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38" name="Rectangle 140"/>
            <p:cNvSpPr>
              <a:spLocks noChangeArrowheads="1"/>
            </p:cNvSpPr>
            <p:nvPr/>
          </p:nvSpPr>
          <p:spPr bwMode="auto">
            <a:xfrm>
              <a:off x="1304" y="1809"/>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9,850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 name="Rectangle 142"/>
            <p:cNvSpPr>
              <a:spLocks noChangeArrowheads="1"/>
            </p:cNvSpPr>
            <p:nvPr/>
          </p:nvSpPr>
          <p:spPr bwMode="auto">
            <a:xfrm>
              <a:off x="2147" y="1807"/>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95.3</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2" name="Rectangle 144"/>
            <p:cNvSpPr>
              <a:spLocks noChangeArrowheads="1"/>
            </p:cNvSpPr>
            <p:nvPr/>
          </p:nvSpPr>
          <p:spPr bwMode="auto">
            <a:xfrm>
              <a:off x="2979" y="1809"/>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58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4" name="Rectangle 146"/>
            <p:cNvSpPr>
              <a:spLocks noChangeArrowheads="1"/>
            </p:cNvSpPr>
            <p:nvPr/>
          </p:nvSpPr>
          <p:spPr bwMode="auto">
            <a:xfrm>
              <a:off x="3863" y="1809"/>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6" name="Rectangle 148"/>
            <p:cNvSpPr>
              <a:spLocks noChangeArrowheads="1"/>
            </p:cNvSpPr>
            <p:nvPr/>
          </p:nvSpPr>
          <p:spPr bwMode="auto">
            <a:xfrm>
              <a:off x="4760" y="177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Univers LT Std 57 Cn" charset="0"/>
                  <a:cs typeface="Arial" pitchFamily="34" charset="0"/>
                </a:rPr>
                <a:t>3.6</a:t>
              </a:r>
              <a:endParaRPr kumimoji="0" lang="en-US" sz="1200" b="1" i="0" u="none" strike="noStrike" cap="none" normalizeH="0" baseline="0" dirty="0">
                <a:ln>
                  <a:noFill/>
                </a:ln>
                <a:solidFill>
                  <a:schemeClr val="tx1"/>
                </a:solidFill>
                <a:effectLst/>
                <a:latin typeface="Arial" pitchFamily="34" charset="0"/>
                <a:cs typeface="Arial" pitchFamily="34" charset="0"/>
              </a:endParaRPr>
            </a:p>
          </p:txBody>
        </p:sp>
        <p:sp>
          <p:nvSpPr>
            <p:cNvPr id="147" name="Rectangle 149"/>
            <p:cNvSpPr>
              <a:spLocks noChangeArrowheads="1"/>
            </p:cNvSpPr>
            <p:nvPr/>
          </p:nvSpPr>
          <p:spPr bwMode="auto">
            <a:xfrm>
              <a:off x="617" y="2102"/>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Brazil</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8" name="Rectangle 150"/>
            <p:cNvSpPr>
              <a:spLocks noChangeArrowheads="1"/>
            </p:cNvSpPr>
            <p:nvPr/>
          </p:nvSpPr>
          <p:spPr bwMode="auto">
            <a:xfrm>
              <a:off x="1324" y="2107"/>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9,821</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0" name="Rectangle 152"/>
            <p:cNvSpPr>
              <a:spLocks noChangeArrowheads="1"/>
            </p:cNvSpPr>
            <p:nvPr/>
          </p:nvSpPr>
          <p:spPr bwMode="auto">
            <a:xfrm>
              <a:off x="2148" y="2107"/>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92.6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2" name="Rectangle 154"/>
            <p:cNvSpPr>
              <a:spLocks noChangeArrowheads="1"/>
            </p:cNvSpPr>
            <p:nvPr/>
          </p:nvSpPr>
          <p:spPr bwMode="auto">
            <a:xfrm>
              <a:off x="2979" y="210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74</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4" name="Rectangle 156"/>
            <p:cNvSpPr>
              <a:spLocks noChangeArrowheads="1"/>
            </p:cNvSpPr>
            <p:nvPr/>
          </p:nvSpPr>
          <p:spPr bwMode="auto">
            <a:xfrm>
              <a:off x="3884" y="210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16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6" name="Rectangle 158"/>
            <p:cNvSpPr>
              <a:spLocks noChangeArrowheads="1"/>
            </p:cNvSpPr>
            <p:nvPr/>
          </p:nvSpPr>
          <p:spPr bwMode="auto">
            <a:xfrm>
              <a:off x="4768" y="2107"/>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6.6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8" name="Rectangle 160"/>
            <p:cNvSpPr>
              <a:spLocks noChangeArrowheads="1"/>
            </p:cNvSpPr>
            <p:nvPr/>
          </p:nvSpPr>
          <p:spPr bwMode="auto">
            <a:xfrm>
              <a:off x="567" y="2403"/>
              <a:ext cx="3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Bulgaria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59" name="Rectangle 161"/>
            <p:cNvSpPr>
              <a:spLocks noChangeArrowheads="1"/>
            </p:cNvSpPr>
            <p:nvPr/>
          </p:nvSpPr>
          <p:spPr bwMode="auto">
            <a:xfrm>
              <a:off x="1324" y="2407"/>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8,032</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1" name="Rectangle 163"/>
            <p:cNvSpPr>
              <a:spLocks noChangeArrowheads="1"/>
            </p:cNvSpPr>
            <p:nvPr/>
          </p:nvSpPr>
          <p:spPr bwMode="auto">
            <a:xfrm>
              <a:off x="2148" y="2407"/>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98.4</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3" name="Rectangle 165"/>
            <p:cNvSpPr>
              <a:spLocks noChangeArrowheads="1"/>
            </p:cNvSpPr>
            <p:nvPr/>
          </p:nvSpPr>
          <p:spPr bwMode="auto">
            <a:xfrm>
              <a:off x="2979" y="2407"/>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5" name="Rectangle 167"/>
            <p:cNvSpPr>
              <a:spLocks noChangeArrowheads="1"/>
            </p:cNvSpPr>
            <p:nvPr/>
          </p:nvSpPr>
          <p:spPr bwMode="auto">
            <a:xfrm>
              <a:off x="3884" y="240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7" name="Rectangle 169"/>
            <p:cNvSpPr>
              <a:spLocks noChangeArrowheads="1"/>
            </p:cNvSpPr>
            <p:nvPr/>
          </p:nvSpPr>
          <p:spPr bwMode="auto">
            <a:xfrm>
              <a:off x="4768" y="2407"/>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4.8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69" name="Rectangle 171"/>
            <p:cNvSpPr>
              <a:spLocks noChangeArrowheads="1"/>
            </p:cNvSpPr>
            <p:nvPr/>
          </p:nvSpPr>
          <p:spPr bwMode="auto">
            <a:xfrm>
              <a:off x="617" y="2701"/>
              <a:ext cx="2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China</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0" name="Rectangle 172"/>
            <p:cNvSpPr>
              <a:spLocks noChangeArrowheads="1"/>
            </p:cNvSpPr>
            <p:nvPr/>
          </p:nvSpPr>
          <p:spPr bwMode="auto">
            <a:xfrm>
              <a:off x="1324" y="2705"/>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8,827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2" name="Rectangle 174"/>
            <p:cNvSpPr>
              <a:spLocks noChangeArrowheads="1"/>
            </p:cNvSpPr>
            <p:nvPr/>
          </p:nvSpPr>
          <p:spPr bwMode="auto">
            <a:xfrm>
              <a:off x="2148" y="2705"/>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96.4</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4" name="Rectangle 176"/>
            <p:cNvSpPr>
              <a:spLocks noChangeArrowheads="1"/>
            </p:cNvSpPr>
            <p:nvPr/>
          </p:nvSpPr>
          <p:spPr bwMode="auto">
            <a:xfrm>
              <a:off x="2979" y="2705"/>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76</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6" name="Rectangle 178"/>
            <p:cNvSpPr>
              <a:spLocks noChangeArrowheads="1"/>
            </p:cNvSpPr>
            <p:nvPr/>
          </p:nvSpPr>
          <p:spPr bwMode="auto">
            <a:xfrm>
              <a:off x="3884" y="2705"/>
              <a:ext cx="1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11</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78" name="Rectangle 180"/>
            <p:cNvSpPr>
              <a:spLocks noChangeArrowheads="1"/>
            </p:cNvSpPr>
            <p:nvPr/>
          </p:nvSpPr>
          <p:spPr bwMode="auto">
            <a:xfrm>
              <a:off x="4768" y="270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5.3</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0" name="Rectangle 182"/>
            <p:cNvSpPr>
              <a:spLocks noChangeArrowheads="1"/>
            </p:cNvSpPr>
            <p:nvPr/>
          </p:nvSpPr>
          <p:spPr bwMode="auto">
            <a:xfrm>
              <a:off x="640" y="2999"/>
              <a:ext cx="1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Mali</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1" name="Rectangle 183"/>
            <p:cNvSpPr>
              <a:spLocks noChangeArrowheads="1"/>
            </p:cNvSpPr>
            <p:nvPr/>
          </p:nvSpPr>
          <p:spPr bwMode="auto">
            <a:xfrm>
              <a:off x="1355" y="3004"/>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824.5</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3" name="Rectangle 185"/>
            <p:cNvSpPr>
              <a:spLocks noChangeArrowheads="1"/>
            </p:cNvSpPr>
            <p:nvPr/>
          </p:nvSpPr>
          <p:spPr bwMode="auto">
            <a:xfrm>
              <a:off x="2148" y="300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38.7</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5" name="Rectangle 187"/>
            <p:cNvSpPr>
              <a:spLocks noChangeArrowheads="1"/>
            </p:cNvSpPr>
            <p:nvPr/>
          </p:nvSpPr>
          <p:spPr bwMode="auto">
            <a:xfrm>
              <a:off x="2996" y="300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58</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7" name="Rectangle 189"/>
            <p:cNvSpPr>
              <a:spLocks noChangeArrowheads="1"/>
            </p:cNvSpPr>
            <p:nvPr/>
          </p:nvSpPr>
          <p:spPr bwMode="auto">
            <a:xfrm>
              <a:off x="3863" y="3004"/>
              <a:ext cx="1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110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89" name="Rectangle 191"/>
            <p:cNvSpPr>
              <a:spLocks noChangeArrowheads="1"/>
            </p:cNvSpPr>
            <p:nvPr/>
          </p:nvSpPr>
          <p:spPr bwMode="auto">
            <a:xfrm>
              <a:off x="4768" y="300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4.0</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2" name="Rectangle 194"/>
            <p:cNvSpPr>
              <a:spLocks noChangeArrowheads="1"/>
            </p:cNvSpPr>
            <p:nvPr/>
          </p:nvSpPr>
          <p:spPr bwMode="auto">
            <a:xfrm>
              <a:off x="3031" y="3315"/>
              <a:ext cx="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Value</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93" name="Rectangle 195"/>
            <p:cNvSpPr>
              <a:spLocks noChangeArrowheads="1"/>
            </p:cNvSpPr>
            <p:nvPr/>
          </p:nvSpPr>
          <p:spPr bwMode="auto">
            <a:xfrm>
              <a:off x="2888" y="3431"/>
              <a:ext cx="5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Univers LT Std 57 Cn" charset="0"/>
                  <a:cs typeface="Arial" pitchFamily="34" charset="0"/>
                </a:rPr>
                <a:t>(country rank)</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16708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challenges</a:t>
            </a:r>
          </a:p>
        </p:txBody>
      </p:sp>
      <p:sp>
        <p:nvSpPr>
          <p:cNvPr id="3" name="Content Placeholder 2"/>
          <p:cNvSpPr>
            <a:spLocks noGrp="1"/>
          </p:cNvSpPr>
          <p:nvPr>
            <p:ph idx="1"/>
          </p:nvPr>
        </p:nvSpPr>
        <p:spPr/>
        <p:txBody>
          <a:bodyPr>
            <a:normAutofit/>
          </a:bodyPr>
          <a:lstStyle/>
          <a:p>
            <a:r>
              <a:rPr lang="en-US" dirty="0"/>
              <a:t>GDP calculations leave out some important types of economic activity.</a:t>
            </a:r>
          </a:p>
          <a:p>
            <a:endParaRPr lang="en-US" dirty="0"/>
          </a:p>
          <a:p>
            <a:endParaRPr lang="en-US" dirty="0"/>
          </a:p>
          <a:p>
            <a:pPr>
              <a:buClr>
                <a:schemeClr val="tx1"/>
              </a:buClr>
            </a:pPr>
            <a:endParaRPr lang="en-US" i="1" dirty="0">
              <a:solidFill>
                <a:srgbClr val="9D0505"/>
              </a:solidFill>
            </a:endParaRPr>
          </a:p>
          <a:p>
            <a:pPr>
              <a:buClr>
                <a:schemeClr val="tx1"/>
              </a:buClr>
            </a:pPr>
            <a:r>
              <a:rPr lang="en-US" i="1" dirty="0">
                <a:solidFill>
                  <a:srgbClr val="9D0505"/>
                </a:solidFill>
              </a:rPr>
              <a:t>Green GDP </a:t>
            </a:r>
            <a:r>
              <a:rPr lang="en-US" dirty="0"/>
              <a:t>is an alternative measure of GDP that subtracts the environmental costs of production from the positive outputs normally counted.</a:t>
            </a:r>
            <a:endParaRPr lang="en-US" sz="3200" i="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707732"/>
              </p:ext>
            </p:extLst>
          </p:nvPr>
        </p:nvGraphicFramePr>
        <p:xfrm>
          <a:off x="762000" y="2438400"/>
          <a:ext cx="7620000" cy="1264920"/>
        </p:xfrm>
        <a:graphic>
          <a:graphicData uri="http://schemas.openxmlformats.org/drawingml/2006/table">
            <a:tbl>
              <a:tblPr firstRow="1" bandRow="1">
                <a:tableStyleId>{69CF1AB2-1976-4502-BF36-3FF5EA218861}</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32460">
                <a:tc>
                  <a:txBody>
                    <a:bodyPr/>
                    <a:lstStyle/>
                    <a:p>
                      <a:pPr algn="ctr"/>
                      <a:r>
                        <a:rPr lang="en-US" sz="2500" b="0" dirty="0">
                          <a:latin typeface="Calibri Light" pitchFamily="34" charset="0"/>
                        </a:rPr>
                        <a:t>Home</a:t>
                      </a:r>
                      <a:r>
                        <a:rPr lang="en-US" sz="2500" b="0" baseline="0" dirty="0">
                          <a:latin typeface="Calibri Light" pitchFamily="34" charset="0"/>
                        </a:rPr>
                        <a:t> production</a:t>
                      </a:r>
                      <a:endParaRPr lang="en-US" sz="2500" b="0" dirty="0">
                        <a:latin typeface="Calibri Light"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F0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0" dirty="0">
                          <a:latin typeface="Calibri Light" pitchFamily="34" charset="0"/>
                        </a:rPr>
                        <a:t>The underground economy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F0FD"/>
                    </a:solidFill>
                  </a:tcPr>
                </a:tc>
                <a:extLst>
                  <a:ext uri="{0D108BD9-81ED-4DB2-BD59-A6C34878D82A}">
                    <a16:rowId xmlns:a16="http://schemas.microsoft.com/office/drawing/2014/main" val="10000"/>
                  </a:ext>
                </a:extLst>
              </a:tr>
              <a:tr h="632460">
                <a:tc gridSpan="2">
                  <a:txBody>
                    <a:bodyPr/>
                    <a:lstStyle/>
                    <a:p>
                      <a:pPr algn="ctr"/>
                      <a:r>
                        <a:rPr lang="en-US" sz="2500" b="0" dirty="0">
                          <a:latin typeface="Calibri Light" pitchFamily="34" charset="0"/>
                        </a:rPr>
                        <a:t>Environmental externalities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F0FD"/>
                    </a:solidFill>
                  </a:tcPr>
                </a:tc>
                <a:tc hMerge="1">
                  <a:txBody>
                    <a:bodyPr/>
                    <a:lstStyle/>
                    <a:p>
                      <a:pPr algn="ctr"/>
                      <a:endParaRPr lang="en-US" sz="2500" b="0"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87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Valuing an economy II</a:t>
            </a:r>
          </a:p>
        </p:txBody>
      </p:sp>
      <p:sp>
        <p:nvSpPr>
          <p:cNvPr id="3" name="Content Placeholder 2"/>
          <p:cNvSpPr>
            <a:spLocks noGrp="1"/>
          </p:cNvSpPr>
          <p:nvPr>
            <p:ph idx="1"/>
          </p:nvPr>
        </p:nvSpPr>
        <p:spPr/>
        <p:txBody>
          <a:bodyPr>
            <a:normAutofit/>
          </a:bodyPr>
          <a:lstStyle/>
          <a:p>
            <a:pPr>
              <a:buClr>
                <a:schemeClr val="tx1"/>
              </a:buClr>
            </a:pPr>
            <a:r>
              <a:rPr lang="en-US" i="1" dirty="0">
                <a:solidFill>
                  <a:srgbClr val="9D0505"/>
                </a:solidFill>
              </a:rPr>
              <a:t>Macroeconomics</a:t>
            </a:r>
            <a:r>
              <a:rPr lang="en-US" dirty="0"/>
              <a:t> is one measure on the </a:t>
            </a:r>
            <a:r>
              <a:rPr lang="en-US" u="sng" dirty="0"/>
              <a:t>size</a:t>
            </a:r>
            <a:r>
              <a:rPr lang="en-US" dirty="0"/>
              <a:t> and </a:t>
            </a:r>
            <a:r>
              <a:rPr lang="en-US" u="sng" dirty="0"/>
              <a:t>value</a:t>
            </a:r>
            <a:r>
              <a:rPr lang="en-US" dirty="0"/>
              <a:t> of a national economy. </a:t>
            </a:r>
          </a:p>
          <a:p>
            <a:pPr>
              <a:buClr>
                <a:schemeClr val="tx1"/>
              </a:buClr>
            </a:pPr>
            <a:r>
              <a:rPr lang="en-US" i="1" dirty="0">
                <a:solidFill>
                  <a:srgbClr val="9D0505"/>
                </a:solidFill>
              </a:rPr>
              <a:t>Gross domestic product (GDP) </a:t>
            </a:r>
            <a:r>
              <a:rPr lang="en-US" dirty="0"/>
              <a:t>is the sum of the market values of all final goods and services produced in a country within a given period of time. </a:t>
            </a:r>
          </a:p>
          <a:p>
            <a:pPr>
              <a:buClr>
                <a:schemeClr val="tx1"/>
              </a:buClr>
            </a:pPr>
            <a:r>
              <a:rPr lang="en-US" i="1" dirty="0">
                <a:solidFill>
                  <a:srgbClr val="9D0505"/>
                </a:solidFill>
              </a:rPr>
              <a:t>GDP</a:t>
            </a:r>
            <a:r>
              <a:rPr lang="en-US" dirty="0"/>
              <a:t> is the most common metric for measuring the value of a national economy. </a:t>
            </a:r>
          </a:p>
        </p:txBody>
      </p:sp>
    </p:spTree>
    <p:extLst>
      <p:ext uri="{BB962C8B-B14F-4D97-AF65-F5344CB8AC3E}">
        <p14:creationId xmlns:p14="http://schemas.microsoft.com/office/powerpoint/2010/main" val="37443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I</a:t>
            </a:r>
          </a:p>
        </p:txBody>
      </p:sp>
      <p:sp>
        <p:nvSpPr>
          <p:cNvPr id="3" name="Content Placeholder 2"/>
          <p:cNvSpPr>
            <a:spLocks noGrp="1"/>
          </p:cNvSpPr>
          <p:nvPr>
            <p:ph idx="1"/>
          </p:nvPr>
        </p:nvSpPr>
        <p:spPr/>
        <p:txBody>
          <a:bodyPr>
            <a:normAutofit fontScale="85000" lnSpcReduction="20000"/>
          </a:bodyPr>
          <a:lstStyle/>
          <a:p>
            <a:pPr>
              <a:buClr>
                <a:schemeClr val="tx1"/>
              </a:buClr>
            </a:pPr>
            <a:r>
              <a:rPr lang="en-US" i="1" dirty="0">
                <a:solidFill>
                  <a:srgbClr val="9D0505"/>
                </a:solidFill>
              </a:rPr>
              <a:t>GDP</a:t>
            </a:r>
            <a:r>
              <a:rPr lang="en-US" dirty="0"/>
              <a:t> is one of the most commonly used tools in macroeconomics and gives a measure of the size of an economy.</a:t>
            </a:r>
          </a:p>
          <a:p>
            <a:pPr>
              <a:buClr>
                <a:schemeClr val="tx1"/>
              </a:buClr>
            </a:pPr>
            <a:r>
              <a:rPr lang="en-US" i="1" dirty="0">
                <a:solidFill>
                  <a:srgbClr val="9D0505"/>
                </a:solidFill>
              </a:rPr>
              <a:t>GDP</a:t>
            </a:r>
            <a:r>
              <a:rPr lang="en-US" dirty="0"/>
              <a:t> is the sum of the market values of all final goods and services produced within a country in a given period of time.</a:t>
            </a:r>
          </a:p>
          <a:p>
            <a:r>
              <a:rPr lang="en-US" dirty="0"/>
              <a:t>There are three approaches used to calculate </a:t>
            </a:r>
            <a:r>
              <a:rPr lang="en-US" i="1" dirty="0">
                <a:solidFill>
                  <a:srgbClr val="9D0505"/>
                </a:solidFill>
              </a:rPr>
              <a:t>GDP</a:t>
            </a:r>
            <a:r>
              <a:rPr lang="en-US" dirty="0"/>
              <a:t>:</a:t>
            </a:r>
          </a:p>
          <a:p>
            <a:pPr lvl="1"/>
            <a:r>
              <a:rPr lang="en-US" dirty="0"/>
              <a:t>The </a:t>
            </a:r>
            <a:r>
              <a:rPr lang="en-US" i="1" dirty="0">
                <a:solidFill>
                  <a:srgbClr val="9D0505"/>
                </a:solidFill>
              </a:rPr>
              <a:t>expenditure approach </a:t>
            </a:r>
            <a:r>
              <a:rPr lang="en-US" dirty="0"/>
              <a:t>classifies and adds up spending on all goods and services produced in an economy and subtracts spending on imports.</a:t>
            </a:r>
          </a:p>
          <a:p>
            <a:pPr lvl="1"/>
            <a:r>
              <a:rPr lang="en-US" dirty="0"/>
              <a:t>The </a:t>
            </a:r>
            <a:r>
              <a:rPr lang="en-US" i="1" dirty="0">
                <a:solidFill>
                  <a:srgbClr val="9D0505"/>
                </a:solidFill>
              </a:rPr>
              <a:t>income approach </a:t>
            </a:r>
            <a:r>
              <a:rPr lang="en-US" dirty="0"/>
              <a:t>adds up income earned by everyone in a country.</a:t>
            </a:r>
          </a:p>
          <a:p>
            <a:pPr lvl="1"/>
            <a:r>
              <a:rPr lang="en-US" dirty="0"/>
              <a:t>The </a:t>
            </a:r>
            <a:r>
              <a:rPr lang="en-US" i="1" dirty="0">
                <a:solidFill>
                  <a:srgbClr val="9D0505"/>
                </a:solidFill>
              </a:rPr>
              <a:t>value-added approach </a:t>
            </a:r>
            <a:r>
              <a:rPr lang="en-US" dirty="0"/>
              <a:t>accounts for the value that is added to the economy at each production stage.</a:t>
            </a:r>
          </a:p>
        </p:txBody>
      </p:sp>
    </p:spTree>
    <p:extLst>
      <p:ext uri="{BB962C8B-B14F-4D97-AF65-F5344CB8AC3E}">
        <p14:creationId xmlns:p14="http://schemas.microsoft.com/office/powerpoint/2010/main" val="41022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II</a:t>
            </a:r>
          </a:p>
        </p:txBody>
      </p:sp>
      <p:sp>
        <p:nvSpPr>
          <p:cNvPr id="3" name="Content Placeholder 2"/>
          <p:cNvSpPr>
            <a:spLocks noGrp="1"/>
          </p:cNvSpPr>
          <p:nvPr>
            <p:ph idx="1"/>
          </p:nvPr>
        </p:nvSpPr>
        <p:spPr/>
        <p:txBody>
          <a:bodyPr>
            <a:normAutofit fontScale="92500" lnSpcReduction="10000"/>
          </a:bodyPr>
          <a:lstStyle/>
          <a:p>
            <a:pPr>
              <a:buClr>
                <a:schemeClr val="tx1"/>
              </a:buClr>
            </a:pPr>
            <a:r>
              <a:rPr lang="en-US" i="1" dirty="0">
                <a:solidFill>
                  <a:srgbClr val="9D0505"/>
                </a:solidFill>
              </a:rPr>
              <a:t>Real GDP</a:t>
            </a:r>
            <a:r>
              <a:rPr lang="en-US" dirty="0"/>
              <a:t> is calculated based on goods and services valued at constant prices.</a:t>
            </a:r>
          </a:p>
          <a:p>
            <a:pPr>
              <a:buClr>
                <a:schemeClr val="tx1"/>
              </a:buClr>
            </a:pPr>
            <a:r>
              <a:rPr lang="en-US" i="1" dirty="0">
                <a:solidFill>
                  <a:srgbClr val="9D0505"/>
                </a:solidFill>
              </a:rPr>
              <a:t>Nominal GDP</a:t>
            </a:r>
            <a:r>
              <a:rPr lang="en-US" dirty="0"/>
              <a:t> is calculated based on goods and services valued at current prices</a:t>
            </a:r>
            <a:endParaRPr lang="en-US" i="1" dirty="0">
              <a:solidFill>
                <a:srgbClr val="9D0505"/>
              </a:solidFill>
            </a:endParaRPr>
          </a:p>
          <a:p>
            <a:pPr>
              <a:buClr>
                <a:schemeClr val="tx1"/>
              </a:buClr>
            </a:pPr>
            <a:r>
              <a:rPr lang="en-US" i="1" dirty="0">
                <a:solidFill>
                  <a:srgbClr val="9D0505"/>
                </a:solidFill>
              </a:rPr>
              <a:t>GDP per capita </a:t>
            </a:r>
            <a:r>
              <a:rPr lang="en-US" dirty="0"/>
              <a:t>allows comparisons over time and across countries.</a:t>
            </a:r>
          </a:p>
          <a:p>
            <a:r>
              <a:rPr lang="en-US" dirty="0"/>
              <a:t>The </a:t>
            </a:r>
            <a:r>
              <a:rPr lang="en-US" i="1" dirty="0">
                <a:solidFill>
                  <a:srgbClr val="9D0505"/>
                </a:solidFill>
              </a:rPr>
              <a:t>overall price level </a:t>
            </a:r>
            <a:r>
              <a:rPr lang="en-US" dirty="0"/>
              <a:t>can be calculated using </a:t>
            </a:r>
            <a:r>
              <a:rPr lang="en-US" i="1" dirty="0">
                <a:solidFill>
                  <a:srgbClr val="9D0505"/>
                </a:solidFill>
              </a:rPr>
              <a:t>nominal GDP </a:t>
            </a:r>
            <a:r>
              <a:rPr lang="en-US" dirty="0"/>
              <a:t>and </a:t>
            </a:r>
            <a:r>
              <a:rPr lang="en-US" i="1" dirty="0">
                <a:solidFill>
                  <a:srgbClr val="9D0505"/>
                </a:solidFill>
              </a:rPr>
              <a:t>real GDP</a:t>
            </a:r>
            <a:r>
              <a:rPr lang="en-US" dirty="0"/>
              <a:t>, called the </a:t>
            </a:r>
            <a:r>
              <a:rPr lang="en-US" i="1" dirty="0">
                <a:solidFill>
                  <a:srgbClr val="9D0505"/>
                </a:solidFill>
              </a:rPr>
              <a:t>GDP deflator</a:t>
            </a:r>
            <a:r>
              <a:rPr lang="en-US" dirty="0"/>
              <a:t>.</a:t>
            </a:r>
          </a:p>
          <a:p>
            <a:pPr>
              <a:buClr>
                <a:schemeClr val="tx1"/>
              </a:buClr>
            </a:pPr>
            <a:r>
              <a:rPr lang="en-US" i="1" dirty="0">
                <a:solidFill>
                  <a:srgbClr val="9D0505"/>
                </a:solidFill>
              </a:rPr>
              <a:t>GDP</a:t>
            </a:r>
            <a:r>
              <a:rPr lang="en-US" dirty="0"/>
              <a:t> does not provide the full picture of an economy’s health and quality of life. </a:t>
            </a:r>
          </a:p>
          <a:p>
            <a:endParaRPr lang="en-US" dirty="0"/>
          </a:p>
        </p:txBody>
      </p:sp>
    </p:spTree>
    <p:extLst>
      <p:ext uri="{BB962C8B-B14F-4D97-AF65-F5344CB8AC3E}">
        <p14:creationId xmlns:p14="http://schemas.microsoft.com/office/powerpoint/2010/main" val="17709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the definition of GDP</a:t>
            </a:r>
          </a:p>
        </p:txBody>
      </p:sp>
      <p:sp>
        <p:nvSpPr>
          <p:cNvPr id="3" name="Content Placeholder 2"/>
          <p:cNvSpPr>
            <a:spLocks noGrp="1"/>
          </p:cNvSpPr>
          <p:nvPr>
            <p:ph idx="1"/>
          </p:nvPr>
        </p:nvSpPr>
        <p:spPr/>
        <p:txBody>
          <a:bodyPr>
            <a:normAutofit fontScale="92500" lnSpcReduction="20000"/>
          </a:bodyPr>
          <a:lstStyle/>
          <a:p>
            <a:pPr>
              <a:buClr>
                <a:schemeClr val="tx1"/>
              </a:buClr>
            </a:pPr>
            <a:r>
              <a:rPr lang="en-US" i="1" dirty="0">
                <a:solidFill>
                  <a:srgbClr val="9D0505"/>
                </a:solidFill>
              </a:rPr>
              <a:t>Gross domestic product </a:t>
            </a:r>
            <a:r>
              <a:rPr lang="en-US" dirty="0"/>
              <a:t>(</a:t>
            </a:r>
            <a:r>
              <a:rPr lang="en-US" i="1" dirty="0">
                <a:solidFill>
                  <a:srgbClr val="9D0505"/>
                </a:solidFill>
              </a:rPr>
              <a:t>GDP</a:t>
            </a:r>
            <a:r>
              <a:rPr lang="en-US" dirty="0"/>
              <a:t>) is the sum of the market value of all final goods and services produced within a country in a given period of time. </a:t>
            </a:r>
          </a:p>
          <a:p>
            <a:pPr lvl="1">
              <a:buClr>
                <a:schemeClr val="tx1"/>
              </a:buClr>
            </a:pPr>
            <a:r>
              <a:rPr lang="en-US" i="1" dirty="0">
                <a:solidFill>
                  <a:srgbClr val="9D0505"/>
                </a:solidFill>
              </a:rPr>
              <a:t>Market value</a:t>
            </a:r>
            <a:r>
              <a:rPr lang="en-US" dirty="0"/>
              <a:t>: Used so there are common units to add up goods and services.</a:t>
            </a:r>
          </a:p>
          <a:p>
            <a:pPr lvl="1">
              <a:buClr>
                <a:schemeClr val="tx1"/>
              </a:buClr>
            </a:pPr>
            <a:r>
              <a:rPr lang="en-US" i="1" dirty="0">
                <a:solidFill>
                  <a:srgbClr val="9D0505"/>
                </a:solidFill>
              </a:rPr>
              <a:t>Final goods and services</a:t>
            </a:r>
            <a:r>
              <a:rPr lang="en-US" dirty="0"/>
              <a:t>: Only count expenditures on goods and services sold to the consumer.</a:t>
            </a:r>
          </a:p>
          <a:p>
            <a:pPr lvl="1">
              <a:buClr>
                <a:schemeClr val="tx1"/>
              </a:buClr>
            </a:pPr>
            <a:r>
              <a:rPr lang="en-US" i="1" dirty="0">
                <a:solidFill>
                  <a:srgbClr val="9D0505"/>
                </a:solidFill>
              </a:rPr>
              <a:t>Produced within a country</a:t>
            </a:r>
            <a:r>
              <a:rPr lang="en-US" dirty="0"/>
              <a:t>: Goods and services are counted towards GDP in terms of location of production.</a:t>
            </a:r>
          </a:p>
          <a:p>
            <a:pPr lvl="1">
              <a:buClr>
                <a:schemeClr val="tx1"/>
              </a:buClr>
            </a:pPr>
            <a:r>
              <a:rPr lang="en-US" i="1" dirty="0">
                <a:solidFill>
                  <a:srgbClr val="9D0505"/>
                </a:solidFill>
              </a:rPr>
              <a:t>Given period of time</a:t>
            </a:r>
            <a:r>
              <a:rPr lang="en-US" dirty="0"/>
              <a:t>: Usually refers to an annual estimate.</a:t>
            </a:r>
          </a:p>
        </p:txBody>
      </p:sp>
    </p:spTree>
    <p:extLst>
      <p:ext uri="{BB962C8B-B14F-4D97-AF65-F5344CB8AC3E}">
        <p14:creationId xmlns:p14="http://schemas.microsoft.com/office/powerpoint/2010/main" val="12291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Production = expenditure = income</a:t>
            </a:r>
          </a:p>
        </p:txBody>
      </p:sp>
      <p:sp>
        <p:nvSpPr>
          <p:cNvPr id="78" name="Content Placeholder 2"/>
          <p:cNvSpPr>
            <a:spLocks noGrp="1"/>
          </p:cNvSpPr>
          <p:nvPr>
            <p:ph idx="1"/>
          </p:nvPr>
        </p:nvSpPr>
        <p:spPr>
          <a:xfrm>
            <a:off x="457200" y="1066800"/>
            <a:ext cx="8229600" cy="5254751"/>
          </a:xfrm>
        </p:spPr>
        <p:txBody>
          <a:bodyPr>
            <a:normAutofit/>
          </a:bodyPr>
          <a:lstStyle/>
          <a:p>
            <a:pPr marL="0" indent="0">
              <a:lnSpc>
                <a:spcPct val="80000"/>
              </a:lnSpc>
              <a:spcBef>
                <a:spcPts val="600"/>
              </a:spcBef>
              <a:buNone/>
            </a:pPr>
            <a:r>
              <a:rPr lang="en-US" sz="3000" dirty="0"/>
              <a:t>The </a:t>
            </a:r>
            <a:r>
              <a:rPr lang="en-US" sz="3000" i="1" dirty="0">
                <a:solidFill>
                  <a:srgbClr val="9D0505"/>
                </a:solidFill>
              </a:rPr>
              <a:t>size of an economy </a:t>
            </a:r>
            <a:r>
              <a:rPr lang="en-US" sz="3000" dirty="0"/>
              <a:t>is referred to as either </a:t>
            </a:r>
            <a:r>
              <a:rPr lang="en-US" sz="3000" i="1" dirty="0">
                <a:solidFill>
                  <a:srgbClr val="9D0505"/>
                </a:solidFill>
              </a:rPr>
              <a:t>output</a:t>
            </a:r>
            <a:r>
              <a:rPr lang="en-US" sz="3000" dirty="0"/>
              <a:t> </a:t>
            </a:r>
            <a:r>
              <a:rPr lang="en-US" sz="3000" i="1" dirty="0"/>
              <a:t>or</a:t>
            </a:r>
            <a:r>
              <a:rPr lang="en-US" sz="3000" dirty="0"/>
              <a:t> </a:t>
            </a:r>
            <a:r>
              <a:rPr lang="en-US" sz="3000" i="1" dirty="0">
                <a:solidFill>
                  <a:srgbClr val="9D0505"/>
                </a:solidFill>
              </a:rPr>
              <a:t>production</a:t>
            </a:r>
            <a:r>
              <a:rPr lang="en-US" sz="3000" dirty="0"/>
              <a:t>.</a:t>
            </a:r>
          </a:p>
        </p:txBody>
      </p:sp>
      <p:sp>
        <p:nvSpPr>
          <p:cNvPr id="7" name="TextBox 6"/>
          <p:cNvSpPr txBox="1"/>
          <p:nvPr/>
        </p:nvSpPr>
        <p:spPr>
          <a:xfrm>
            <a:off x="1436881" y="1981200"/>
            <a:ext cx="3048000" cy="461665"/>
          </a:xfrm>
          <a:prstGeom prst="rect">
            <a:avLst/>
          </a:prstGeom>
          <a:noFill/>
        </p:spPr>
        <p:txBody>
          <a:bodyPr wrap="square" rtlCol="0">
            <a:spAutoFit/>
          </a:bodyPr>
          <a:lstStyle/>
          <a:p>
            <a:r>
              <a:rPr lang="en-US" sz="2400" dirty="0"/>
              <a:t>Circular Flow Diagram</a:t>
            </a:r>
          </a:p>
        </p:txBody>
      </p:sp>
      <p:grpSp>
        <p:nvGrpSpPr>
          <p:cNvPr id="4" name="Group 3"/>
          <p:cNvGrpSpPr/>
          <p:nvPr/>
        </p:nvGrpSpPr>
        <p:grpSpPr>
          <a:xfrm>
            <a:off x="2132013" y="2422525"/>
            <a:ext cx="1571625" cy="687388"/>
            <a:chOff x="3730626" y="2305050"/>
            <a:chExt cx="1571625" cy="687388"/>
          </a:xfrm>
          <a:solidFill>
            <a:schemeClr val="accent3">
              <a:lumMod val="60000"/>
              <a:lumOff val="40000"/>
            </a:schemeClr>
          </a:solidFill>
        </p:grpSpPr>
        <p:sp>
          <p:nvSpPr>
            <p:cNvPr id="12" name="Freeform 5"/>
            <p:cNvSpPr>
              <a:spLocks/>
            </p:cNvSpPr>
            <p:nvPr/>
          </p:nvSpPr>
          <p:spPr bwMode="auto">
            <a:xfrm>
              <a:off x="3730626" y="2305050"/>
              <a:ext cx="1571625" cy="687388"/>
            </a:xfrm>
            <a:custGeom>
              <a:avLst/>
              <a:gdLst>
                <a:gd name="T0" fmla="*/ 990 w 990"/>
                <a:gd name="T1" fmla="*/ 340 h 433"/>
                <a:gd name="T2" fmla="*/ 990 w 990"/>
                <a:gd name="T3" fmla="*/ 340 h 433"/>
                <a:gd name="T4" fmla="*/ 990 w 990"/>
                <a:gd name="T5" fmla="*/ 356 h 433"/>
                <a:gd name="T6" fmla="*/ 983 w 990"/>
                <a:gd name="T7" fmla="*/ 375 h 433"/>
                <a:gd name="T8" fmla="*/ 975 w 990"/>
                <a:gd name="T9" fmla="*/ 391 h 433"/>
                <a:gd name="T10" fmla="*/ 963 w 990"/>
                <a:gd name="T11" fmla="*/ 406 h 433"/>
                <a:gd name="T12" fmla="*/ 948 w 990"/>
                <a:gd name="T13" fmla="*/ 418 h 433"/>
                <a:gd name="T14" fmla="*/ 932 w 990"/>
                <a:gd name="T15" fmla="*/ 425 h 433"/>
                <a:gd name="T16" fmla="*/ 917 w 990"/>
                <a:gd name="T17" fmla="*/ 429 h 433"/>
                <a:gd name="T18" fmla="*/ 897 w 990"/>
                <a:gd name="T19" fmla="*/ 433 h 433"/>
                <a:gd name="T20" fmla="*/ 93 w 990"/>
                <a:gd name="T21" fmla="*/ 433 h 433"/>
                <a:gd name="T22" fmla="*/ 93 w 990"/>
                <a:gd name="T23" fmla="*/ 433 h 433"/>
                <a:gd name="T24" fmla="*/ 74 w 990"/>
                <a:gd name="T25" fmla="*/ 429 h 433"/>
                <a:gd name="T26" fmla="*/ 58 w 990"/>
                <a:gd name="T27" fmla="*/ 425 h 433"/>
                <a:gd name="T28" fmla="*/ 43 w 990"/>
                <a:gd name="T29" fmla="*/ 418 h 433"/>
                <a:gd name="T30" fmla="*/ 27 w 990"/>
                <a:gd name="T31" fmla="*/ 406 h 433"/>
                <a:gd name="T32" fmla="*/ 16 w 990"/>
                <a:gd name="T33" fmla="*/ 391 h 433"/>
                <a:gd name="T34" fmla="*/ 8 w 990"/>
                <a:gd name="T35" fmla="*/ 375 h 433"/>
                <a:gd name="T36" fmla="*/ 4 w 990"/>
                <a:gd name="T37" fmla="*/ 356 h 433"/>
                <a:gd name="T38" fmla="*/ 0 w 990"/>
                <a:gd name="T39" fmla="*/ 340 h 433"/>
                <a:gd name="T40" fmla="*/ 0 w 990"/>
                <a:gd name="T41" fmla="*/ 93 h 433"/>
                <a:gd name="T42" fmla="*/ 0 w 990"/>
                <a:gd name="T43" fmla="*/ 93 h 433"/>
                <a:gd name="T44" fmla="*/ 4 w 990"/>
                <a:gd name="T45" fmla="*/ 73 h 433"/>
                <a:gd name="T46" fmla="*/ 8 w 990"/>
                <a:gd name="T47" fmla="*/ 54 h 433"/>
                <a:gd name="T48" fmla="*/ 16 w 990"/>
                <a:gd name="T49" fmla="*/ 39 h 433"/>
                <a:gd name="T50" fmla="*/ 27 w 990"/>
                <a:gd name="T51" fmla="*/ 27 h 433"/>
                <a:gd name="T52" fmla="*/ 43 w 990"/>
                <a:gd name="T53" fmla="*/ 15 h 433"/>
                <a:gd name="T54" fmla="*/ 58 w 990"/>
                <a:gd name="T55" fmla="*/ 8 h 433"/>
                <a:gd name="T56" fmla="*/ 74 w 990"/>
                <a:gd name="T57" fmla="*/ 0 h 433"/>
                <a:gd name="T58" fmla="*/ 93 w 990"/>
                <a:gd name="T59" fmla="*/ 0 h 433"/>
                <a:gd name="T60" fmla="*/ 897 w 990"/>
                <a:gd name="T61" fmla="*/ 0 h 433"/>
                <a:gd name="T62" fmla="*/ 897 w 990"/>
                <a:gd name="T63" fmla="*/ 0 h 433"/>
                <a:gd name="T64" fmla="*/ 917 w 990"/>
                <a:gd name="T65" fmla="*/ 0 h 433"/>
                <a:gd name="T66" fmla="*/ 932 w 990"/>
                <a:gd name="T67" fmla="*/ 8 h 433"/>
                <a:gd name="T68" fmla="*/ 948 w 990"/>
                <a:gd name="T69" fmla="*/ 15 h 433"/>
                <a:gd name="T70" fmla="*/ 963 w 990"/>
                <a:gd name="T71" fmla="*/ 27 h 433"/>
                <a:gd name="T72" fmla="*/ 975 w 990"/>
                <a:gd name="T73" fmla="*/ 39 h 433"/>
                <a:gd name="T74" fmla="*/ 983 w 990"/>
                <a:gd name="T75" fmla="*/ 54 h 433"/>
                <a:gd name="T76" fmla="*/ 990 w 990"/>
                <a:gd name="T77" fmla="*/ 73 h 433"/>
                <a:gd name="T78" fmla="*/ 990 w 990"/>
                <a:gd name="T79" fmla="*/ 93 h 433"/>
                <a:gd name="T80" fmla="*/ 990 w 990"/>
                <a:gd name="T81" fmla="*/ 3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433">
                  <a:moveTo>
                    <a:pt x="990" y="340"/>
                  </a:moveTo>
                  <a:lnTo>
                    <a:pt x="990" y="340"/>
                  </a:lnTo>
                  <a:lnTo>
                    <a:pt x="990" y="356"/>
                  </a:lnTo>
                  <a:lnTo>
                    <a:pt x="983" y="375"/>
                  </a:lnTo>
                  <a:lnTo>
                    <a:pt x="975" y="391"/>
                  </a:lnTo>
                  <a:lnTo>
                    <a:pt x="963" y="406"/>
                  </a:lnTo>
                  <a:lnTo>
                    <a:pt x="948" y="418"/>
                  </a:lnTo>
                  <a:lnTo>
                    <a:pt x="932" y="425"/>
                  </a:lnTo>
                  <a:lnTo>
                    <a:pt x="917" y="429"/>
                  </a:lnTo>
                  <a:lnTo>
                    <a:pt x="897" y="433"/>
                  </a:lnTo>
                  <a:lnTo>
                    <a:pt x="93" y="433"/>
                  </a:lnTo>
                  <a:lnTo>
                    <a:pt x="93" y="433"/>
                  </a:lnTo>
                  <a:lnTo>
                    <a:pt x="74" y="429"/>
                  </a:lnTo>
                  <a:lnTo>
                    <a:pt x="58" y="425"/>
                  </a:lnTo>
                  <a:lnTo>
                    <a:pt x="43" y="418"/>
                  </a:lnTo>
                  <a:lnTo>
                    <a:pt x="27" y="406"/>
                  </a:lnTo>
                  <a:lnTo>
                    <a:pt x="16" y="391"/>
                  </a:lnTo>
                  <a:lnTo>
                    <a:pt x="8" y="375"/>
                  </a:lnTo>
                  <a:lnTo>
                    <a:pt x="4" y="356"/>
                  </a:lnTo>
                  <a:lnTo>
                    <a:pt x="0" y="340"/>
                  </a:lnTo>
                  <a:lnTo>
                    <a:pt x="0" y="93"/>
                  </a:lnTo>
                  <a:lnTo>
                    <a:pt x="0" y="93"/>
                  </a:lnTo>
                  <a:lnTo>
                    <a:pt x="4" y="73"/>
                  </a:lnTo>
                  <a:lnTo>
                    <a:pt x="8" y="54"/>
                  </a:lnTo>
                  <a:lnTo>
                    <a:pt x="16" y="39"/>
                  </a:lnTo>
                  <a:lnTo>
                    <a:pt x="27" y="27"/>
                  </a:lnTo>
                  <a:lnTo>
                    <a:pt x="43" y="15"/>
                  </a:lnTo>
                  <a:lnTo>
                    <a:pt x="58" y="8"/>
                  </a:lnTo>
                  <a:lnTo>
                    <a:pt x="74" y="0"/>
                  </a:lnTo>
                  <a:lnTo>
                    <a:pt x="93" y="0"/>
                  </a:lnTo>
                  <a:lnTo>
                    <a:pt x="897" y="0"/>
                  </a:lnTo>
                  <a:lnTo>
                    <a:pt x="897" y="0"/>
                  </a:lnTo>
                  <a:lnTo>
                    <a:pt x="917" y="0"/>
                  </a:lnTo>
                  <a:lnTo>
                    <a:pt x="932" y="8"/>
                  </a:lnTo>
                  <a:lnTo>
                    <a:pt x="948" y="15"/>
                  </a:lnTo>
                  <a:lnTo>
                    <a:pt x="963" y="27"/>
                  </a:lnTo>
                  <a:lnTo>
                    <a:pt x="975" y="39"/>
                  </a:lnTo>
                  <a:lnTo>
                    <a:pt x="983" y="54"/>
                  </a:lnTo>
                  <a:lnTo>
                    <a:pt x="990" y="73"/>
                  </a:lnTo>
                  <a:lnTo>
                    <a:pt x="990" y="93"/>
                  </a:lnTo>
                  <a:lnTo>
                    <a:pt x="990"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6"/>
            <p:cNvSpPr>
              <a:spLocks noChangeArrowheads="1"/>
            </p:cNvSpPr>
            <p:nvPr/>
          </p:nvSpPr>
          <p:spPr bwMode="auto">
            <a:xfrm>
              <a:off x="4049713" y="2525713"/>
              <a:ext cx="1136650" cy="276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Univers LT Std 57 Cn" charset="0"/>
                  <a:cs typeface="Arial" pitchFamily="34" charset="0"/>
                </a:rPr>
                <a:t>Households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 name="Group 1"/>
          <p:cNvGrpSpPr/>
          <p:nvPr/>
        </p:nvGrpSpPr>
        <p:grpSpPr>
          <a:xfrm>
            <a:off x="339725" y="3773488"/>
            <a:ext cx="1866900" cy="760413"/>
            <a:chOff x="1938338" y="3656013"/>
            <a:chExt cx="1866900" cy="760413"/>
          </a:xfrm>
        </p:grpSpPr>
        <p:sp>
          <p:nvSpPr>
            <p:cNvPr id="33" name="Freeform 26"/>
            <p:cNvSpPr>
              <a:spLocks/>
            </p:cNvSpPr>
            <p:nvPr/>
          </p:nvSpPr>
          <p:spPr bwMode="auto">
            <a:xfrm>
              <a:off x="1938338" y="3656013"/>
              <a:ext cx="1866900" cy="760413"/>
            </a:xfrm>
            <a:custGeom>
              <a:avLst/>
              <a:gdLst>
                <a:gd name="T0" fmla="*/ 1176 w 1176"/>
                <a:gd name="T1" fmla="*/ 387 h 479"/>
                <a:gd name="T2" fmla="*/ 1176 w 1176"/>
                <a:gd name="T3" fmla="*/ 387 h 479"/>
                <a:gd name="T4" fmla="*/ 1176 w 1176"/>
                <a:gd name="T5" fmla="*/ 402 h 479"/>
                <a:gd name="T6" fmla="*/ 1168 w 1176"/>
                <a:gd name="T7" fmla="*/ 421 h 479"/>
                <a:gd name="T8" fmla="*/ 1160 w 1176"/>
                <a:gd name="T9" fmla="*/ 437 h 479"/>
                <a:gd name="T10" fmla="*/ 1148 w 1176"/>
                <a:gd name="T11" fmla="*/ 452 h 479"/>
                <a:gd name="T12" fmla="*/ 1133 w 1176"/>
                <a:gd name="T13" fmla="*/ 464 h 479"/>
                <a:gd name="T14" fmla="*/ 1118 w 1176"/>
                <a:gd name="T15" fmla="*/ 472 h 479"/>
                <a:gd name="T16" fmla="*/ 1102 w 1176"/>
                <a:gd name="T17" fmla="*/ 476 h 479"/>
                <a:gd name="T18" fmla="*/ 1083 w 1176"/>
                <a:gd name="T19" fmla="*/ 479 h 479"/>
                <a:gd name="T20" fmla="*/ 93 w 1176"/>
                <a:gd name="T21" fmla="*/ 479 h 479"/>
                <a:gd name="T22" fmla="*/ 93 w 1176"/>
                <a:gd name="T23" fmla="*/ 479 h 479"/>
                <a:gd name="T24" fmla="*/ 73 w 1176"/>
                <a:gd name="T25" fmla="*/ 476 h 479"/>
                <a:gd name="T26" fmla="*/ 58 w 1176"/>
                <a:gd name="T27" fmla="*/ 472 h 479"/>
                <a:gd name="T28" fmla="*/ 42 w 1176"/>
                <a:gd name="T29" fmla="*/ 464 h 479"/>
                <a:gd name="T30" fmla="*/ 27 w 1176"/>
                <a:gd name="T31" fmla="*/ 452 h 479"/>
                <a:gd name="T32" fmla="*/ 15 w 1176"/>
                <a:gd name="T33" fmla="*/ 437 h 479"/>
                <a:gd name="T34" fmla="*/ 7 w 1176"/>
                <a:gd name="T35" fmla="*/ 421 h 479"/>
                <a:gd name="T36" fmla="*/ 4 w 1176"/>
                <a:gd name="T37" fmla="*/ 402 h 479"/>
                <a:gd name="T38" fmla="*/ 0 w 1176"/>
                <a:gd name="T39" fmla="*/ 387 h 479"/>
                <a:gd name="T40" fmla="*/ 0 w 1176"/>
                <a:gd name="T41" fmla="*/ 93 h 479"/>
                <a:gd name="T42" fmla="*/ 0 w 1176"/>
                <a:gd name="T43" fmla="*/ 93 h 479"/>
                <a:gd name="T44" fmla="*/ 4 w 1176"/>
                <a:gd name="T45" fmla="*/ 73 h 479"/>
                <a:gd name="T46" fmla="*/ 7 w 1176"/>
                <a:gd name="T47" fmla="*/ 54 h 479"/>
                <a:gd name="T48" fmla="*/ 15 w 1176"/>
                <a:gd name="T49" fmla="*/ 39 h 479"/>
                <a:gd name="T50" fmla="*/ 27 w 1176"/>
                <a:gd name="T51" fmla="*/ 27 h 479"/>
                <a:gd name="T52" fmla="*/ 42 w 1176"/>
                <a:gd name="T53" fmla="*/ 15 h 479"/>
                <a:gd name="T54" fmla="*/ 58 w 1176"/>
                <a:gd name="T55" fmla="*/ 8 h 479"/>
                <a:gd name="T56" fmla="*/ 73 w 1176"/>
                <a:gd name="T57" fmla="*/ 0 h 479"/>
                <a:gd name="T58" fmla="*/ 93 w 1176"/>
                <a:gd name="T59" fmla="*/ 0 h 479"/>
                <a:gd name="T60" fmla="*/ 1083 w 1176"/>
                <a:gd name="T61" fmla="*/ 0 h 479"/>
                <a:gd name="T62" fmla="*/ 1083 w 1176"/>
                <a:gd name="T63" fmla="*/ 0 h 479"/>
                <a:gd name="T64" fmla="*/ 1102 w 1176"/>
                <a:gd name="T65" fmla="*/ 0 h 479"/>
                <a:gd name="T66" fmla="*/ 1118 w 1176"/>
                <a:gd name="T67" fmla="*/ 8 h 479"/>
                <a:gd name="T68" fmla="*/ 1133 w 1176"/>
                <a:gd name="T69" fmla="*/ 15 h 479"/>
                <a:gd name="T70" fmla="*/ 1148 w 1176"/>
                <a:gd name="T71" fmla="*/ 27 h 479"/>
                <a:gd name="T72" fmla="*/ 1160 w 1176"/>
                <a:gd name="T73" fmla="*/ 39 h 479"/>
                <a:gd name="T74" fmla="*/ 1168 w 1176"/>
                <a:gd name="T75" fmla="*/ 54 h 479"/>
                <a:gd name="T76" fmla="*/ 1176 w 1176"/>
                <a:gd name="T77" fmla="*/ 73 h 479"/>
                <a:gd name="T78" fmla="*/ 1176 w 1176"/>
                <a:gd name="T79" fmla="*/ 93 h 479"/>
                <a:gd name="T80" fmla="*/ 1176 w 1176"/>
                <a:gd name="T81" fmla="*/ 3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6" h="479">
                  <a:moveTo>
                    <a:pt x="1176" y="387"/>
                  </a:moveTo>
                  <a:lnTo>
                    <a:pt x="1176" y="387"/>
                  </a:lnTo>
                  <a:lnTo>
                    <a:pt x="1176" y="402"/>
                  </a:lnTo>
                  <a:lnTo>
                    <a:pt x="1168" y="421"/>
                  </a:lnTo>
                  <a:lnTo>
                    <a:pt x="1160" y="437"/>
                  </a:lnTo>
                  <a:lnTo>
                    <a:pt x="1148" y="452"/>
                  </a:lnTo>
                  <a:lnTo>
                    <a:pt x="1133" y="464"/>
                  </a:lnTo>
                  <a:lnTo>
                    <a:pt x="1118" y="472"/>
                  </a:lnTo>
                  <a:lnTo>
                    <a:pt x="1102" y="476"/>
                  </a:lnTo>
                  <a:lnTo>
                    <a:pt x="1083" y="479"/>
                  </a:lnTo>
                  <a:lnTo>
                    <a:pt x="93" y="479"/>
                  </a:lnTo>
                  <a:lnTo>
                    <a:pt x="93" y="479"/>
                  </a:lnTo>
                  <a:lnTo>
                    <a:pt x="73" y="476"/>
                  </a:lnTo>
                  <a:lnTo>
                    <a:pt x="58" y="472"/>
                  </a:lnTo>
                  <a:lnTo>
                    <a:pt x="42" y="464"/>
                  </a:lnTo>
                  <a:lnTo>
                    <a:pt x="27" y="452"/>
                  </a:lnTo>
                  <a:lnTo>
                    <a:pt x="15" y="437"/>
                  </a:lnTo>
                  <a:lnTo>
                    <a:pt x="7" y="421"/>
                  </a:lnTo>
                  <a:lnTo>
                    <a:pt x="4" y="402"/>
                  </a:lnTo>
                  <a:lnTo>
                    <a:pt x="0" y="387"/>
                  </a:lnTo>
                  <a:lnTo>
                    <a:pt x="0" y="93"/>
                  </a:lnTo>
                  <a:lnTo>
                    <a:pt x="0" y="93"/>
                  </a:lnTo>
                  <a:lnTo>
                    <a:pt x="4" y="73"/>
                  </a:lnTo>
                  <a:lnTo>
                    <a:pt x="7" y="54"/>
                  </a:lnTo>
                  <a:lnTo>
                    <a:pt x="15" y="39"/>
                  </a:lnTo>
                  <a:lnTo>
                    <a:pt x="27" y="27"/>
                  </a:lnTo>
                  <a:lnTo>
                    <a:pt x="42" y="15"/>
                  </a:lnTo>
                  <a:lnTo>
                    <a:pt x="58" y="8"/>
                  </a:lnTo>
                  <a:lnTo>
                    <a:pt x="73" y="0"/>
                  </a:lnTo>
                  <a:lnTo>
                    <a:pt x="93" y="0"/>
                  </a:lnTo>
                  <a:lnTo>
                    <a:pt x="1083" y="0"/>
                  </a:lnTo>
                  <a:lnTo>
                    <a:pt x="1083" y="0"/>
                  </a:lnTo>
                  <a:lnTo>
                    <a:pt x="1102" y="0"/>
                  </a:lnTo>
                  <a:lnTo>
                    <a:pt x="1118" y="8"/>
                  </a:lnTo>
                  <a:lnTo>
                    <a:pt x="1133" y="15"/>
                  </a:lnTo>
                  <a:lnTo>
                    <a:pt x="1148" y="27"/>
                  </a:lnTo>
                  <a:lnTo>
                    <a:pt x="1160" y="39"/>
                  </a:lnTo>
                  <a:lnTo>
                    <a:pt x="1168" y="54"/>
                  </a:lnTo>
                  <a:lnTo>
                    <a:pt x="1176" y="73"/>
                  </a:lnTo>
                  <a:lnTo>
                    <a:pt x="1176" y="93"/>
                  </a:lnTo>
                  <a:lnTo>
                    <a:pt x="1176" y="387"/>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2168525" y="3812540"/>
              <a:ext cx="1406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Univers LT Std 57 Cn" charset="0"/>
                  <a:cs typeface="Arial" pitchFamily="34" charset="0"/>
                </a:rPr>
                <a:t>Markets for the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 name="Rectangle 28"/>
            <p:cNvSpPr>
              <a:spLocks noChangeArrowheads="1"/>
            </p:cNvSpPr>
            <p:nvPr/>
          </p:nvSpPr>
          <p:spPr bwMode="auto">
            <a:xfrm>
              <a:off x="1966954" y="4024313"/>
              <a:ext cx="1796967"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50" b="0" i="0" u="none" strike="noStrike" cap="none" normalizeH="0" baseline="0" dirty="0">
                  <a:ln>
                    <a:noFill/>
                  </a:ln>
                  <a:solidFill>
                    <a:srgbClr val="FFFFFF"/>
                  </a:solidFill>
                  <a:effectLst/>
                  <a:latin typeface="Univers LT Std 57 Cn" charset="0"/>
                  <a:cs typeface="Arial" pitchFamily="34" charset="0"/>
                </a:rPr>
                <a:t>factors of production</a:t>
              </a:r>
              <a:endParaRPr kumimoji="0" lang="en-US" sz="1550" b="0" i="0" u="none" strike="noStrike" cap="none" normalizeH="0" baseline="0" dirty="0">
                <a:ln>
                  <a:noFill/>
                </a:ln>
                <a:solidFill>
                  <a:schemeClr val="tx1"/>
                </a:solidFill>
                <a:effectLst/>
                <a:latin typeface="Arial" pitchFamily="34" charset="0"/>
                <a:cs typeface="Arial" pitchFamily="34" charset="0"/>
              </a:endParaRPr>
            </a:p>
          </p:txBody>
        </p:sp>
      </p:grpSp>
      <p:grpSp>
        <p:nvGrpSpPr>
          <p:cNvPr id="3" name="Group 2"/>
          <p:cNvGrpSpPr/>
          <p:nvPr/>
        </p:nvGrpSpPr>
        <p:grpSpPr>
          <a:xfrm>
            <a:off x="3630613" y="3773488"/>
            <a:ext cx="1866900" cy="760413"/>
            <a:chOff x="5229226" y="3656013"/>
            <a:chExt cx="1866900" cy="760413"/>
          </a:xfrm>
        </p:grpSpPr>
        <p:sp>
          <p:nvSpPr>
            <p:cNvPr id="36" name="Freeform 29"/>
            <p:cNvSpPr>
              <a:spLocks/>
            </p:cNvSpPr>
            <p:nvPr/>
          </p:nvSpPr>
          <p:spPr bwMode="auto">
            <a:xfrm>
              <a:off x="5229226" y="3656013"/>
              <a:ext cx="1866900" cy="760413"/>
            </a:xfrm>
            <a:custGeom>
              <a:avLst/>
              <a:gdLst>
                <a:gd name="T0" fmla="*/ 1176 w 1176"/>
                <a:gd name="T1" fmla="*/ 387 h 479"/>
                <a:gd name="T2" fmla="*/ 1176 w 1176"/>
                <a:gd name="T3" fmla="*/ 387 h 479"/>
                <a:gd name="T4" fmla="*/ 1176 w 1176"/>
                <a:gd name="T5" fmla="*/ 402 h 479"/>
                <a:gd name="T6" fmla="*/ 1168 w 1176"/>
                <a:gd name="T7" fmla="*/ 421 h 479"/>
                <a:gd name="T8" fmla="*/ 1160 w 1176"/>
                <a:gd name="T9" fmla="*/ 437 h 479"/>
                <a:gd name="T10" fmla="*/ 1149 w 1176"/>
                <a:gd name="T11" fmla="*/ 452 h 479"/>
                <a:gd name="T12" fmla="*/ 1133 w 1176"/>
                <a:gd name="T13" fmla="*/ 464 h 479"/>
                <a:gd name="T14" fmla="*/ 1118 w 1176"/>
                <a:gd name="T15" fmla="*/ 472 h 479"/>
                <a:gd name="T16" fmla="*/ 1102 w 1176"/>
                <a:gd name="T17" fmla="*/ 476 h 479"/>
                <a:gd name="T18" fmla="*/ 1083 w 1176"/>
                <a:gd name="T19" fmla="*/ 479 h 479"/>
                <a:gd name="T20" fmla="*/ 93 w 1176"/>
                <a:gd name="T21" fmla="*/ 479 h 479"/>
                <a:gd name="T22" fmla="*/ 93 w 1176"/>
                <a:gd name="T23" fmla="*/ 479 h 479"/>
                <a:gd name="T24" fmla="*/ 73 w 1176"/>
                <a:gd name="T25" fmla="*/ 476 h 479"/>
                <a:gd name="T26" fmla="*/ 58 w 1176"/>
                <a:gd name="T27" fmla="*/ 472 h 479"/>
                <a:gd name="T28" fmla="*/ 42 w 1176"/>
                <a:gd name="T29" fmla="*/ 464 h 479"/>
                <a:gd name="T30" fmla="*/ 27 w 1176"/>
                <a:gd name="T31" fmla="*/ 452 h 479"/>
                <a:gd name="T32" fmla="*/ 15 w 1176"/>
                <a:gd name="T33" fmla="*/ 437 h 479"/>
                <a:gd name="T34" fmla="*/ 8 w 1176"/>
                <a:gd name="T35" fmla="*/ 421 h 479"/>
                <a:gd name="T36" fmla="*/ 4 w 1176"/>
                <a:gd name="T37" fmla="*/ 402 h 479"/>
                <a:gd name="T38" fmla="*/ 0 w 1176"/>
                <a:gd name="T39" fmla="*/ 387 h 479"/>
                <a:gd name="T40" fmla="*/ 0 w 1176"/>
                <a:gd name="T41" fmla="*/ 93 h 479"/>
                <a:gd name="T42" fmla="*/ 0 w 1176"/>
                <a:gd name="T43" fmla="*/ 93 h 479"/>
                <a:gd name="T44" fmla="*/ 4 w 1176"/>
                <a:gd name="T45" fmla="*/ 73 h 479"/>
                <a:gd name="T46" fmla="*/ 8 w 1176"/>
                <a:gd name="T47" fmla="*/ 54 h 479"/>
                <a:gd name="T48" fmla="*/ 15 w 1176"/>
                <a:gd name="T49" fmla="*/ 39 h 479"/>
                <a:gd name="T50" fmla="*/ 27 w 1176"/>
                <a:gd name="T51" fmla="*/ 27 h 479"/>
                <a:gd name="T52" fmla="*/ 42 w 1176"/>
                <a:gd name="T53" fmla="*/ 15 h 479"/>
                <a:gd name="T54" fmla="*/ 58 w 1176"/>
                <a:gd name="T55" fmla="*/ 8 h 479"/>
                <a:gd name="T56" fmla="*/ 73 w 1176"/>
                <a:gd name="T57" fmla="*/ 0 h 479"/>
                <a:gd name="T58" fmla="*/ 93 w 1176"/>
                <a:gd name="T59" fmla="*/ 0 h 479"/>
                <a:gd name="T60" fmla="*/ 1083 w 1176"/>
                <a:gd name="T61" fmla="*/ 0 h 479"/>
                <a:gd name="T62" fmla="*/ 1083 w 1176"/>
                <a:gd name="T63" fmla="*/ 0 h 479"/>
                <a:gd name="T64" fmla="*/ 1102 w 1176"/>
                <a:gd name="T65" fmla="*/ 0 h 479"/>
                <a:gd name="T66" fmla="*/ 1118 w 1176"/>
                <a:gd name="T67" fmla="*/ 8 h 479"/>
                <a:gd name="T68" fmla="*/ 1133 w 1176"/>
                <a:gd name="T69" fmla="*/ 15 h 479"/>
                <a:gd name="T70" fmla="*/ 1149 w 1176"/>
                <a:gd name="T71" fmla="*/ 27 h 479"/>
                <a:gd name="T72" fmla="*/ 1160 w 1176"/>
                <a:gd name="T73" fmla="*/ 39 h 479"/>
                <a:gd name="T74" fmla="*/ 1168 w 1176"/>
                <a:gd name="T75" fmla="*/ 54 h 479"/>
                <a:gd name="T76" fmla="*/ 1176 w 1176"/>
                <a:gd name="T77" fmla="*/ 73 h 479"/>
                <a:gd name="T78" fmla="*/ 1176 w 1176"/>
                <a:gd name="T79" fmla="*/ 93 h 479"/>
                <a:gd name="T80" fmla="*/ 1176 w 1176"/>
                <a:gd name="T81" fmla="*/ 3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6" h="479">
                  <a:moveTo>
                    <a:pt x="1176" y="387"/>
                  </a:moveTo>
                  <a:lnTo>
                    <a:pt x="1176" y="387"/>
                  </a:lnTo>
                  <a:lnTo>
                    <a:pt x="1176" y="402"/>
                  </a:lnTo>
                  <a:lnTo>
                    <a:pt x="1168" y="421"/>
                  </a:lnTo>
                  <a:lnTo>
                    <a:pt x="1160" y="437"/>
                  </a:lnTo>
                  <a:lnTo>
                    <a:pt x="1149" y="452"/>
                  </a:lnTo>
                  <a:lnTo>
                    <a:pt x="1133" y="464"/>
                  </a:lnTo>
                  <a:lnTo>
                    <a:pt x="1118" y="472"/>
                  </a:lnTo>
                  <a:lnTo>
                    <a:pt x="1102" y="476"/>
                  </a:lnTo>
                  <a:lnTo>
                    <a:pt x="1083" y="479"/>
                  </a:lnTo>
                  <a:lnTo>
                    <a:pt x="93" y="479"/>
                  </a:lnTo>
                  <a:lnTo>
                    <a:pt x="93" y="479"/>
                  </a:lnTo>
                  <a:lnTo>
                    <a:pt x="73" y="476"/>
                  </a:lnTo>
                  <a:lnTo>
                    <a:pt x="58" y="472"/>
                  </a:lnTo>
                  <a:lnTo>
                    <a:pt x="42" y="464"/>
                  </a:lnTo>
                  <a:lnTo>
                    <a:pt x="27" y="452"/>
                  </a:lnTo>
                  <a:lnTo>
                    <a:pt x="15" y="437"/>
                  </a:lnTo>
                  <a:lnTo>
                    <a:pt x="8" y="421"/>
                  </a:lnTo>
                  <a:lnTo>
                    <a:pt x="4" y="402"/>
                  </a:lnTo>
                  <a:lnTo>
                    <a:pt x="0" y="387"/>
                  </a:lnTo>
                  <a:lnTo>
                    <a:pt x="0" y="93"/>
                  </a:lnTo>
                  <a:lnTo>
                    <a:pt x="0" y="93"/>
                  </a:lnTo>
                  <a:lnTo>
                    <a:pt x="4" y="73"/>
                  </a:lnTo>
                  <a:lnTo>
                    <a:pt x="8" y="54"/>
                  </a:lnTo>
                  <a:lnTo>
                    <a:pt x="15" y="39"/>
                  </a:lnTo>
                  <a:lnTo>
                    <a:pt x="27" y="27"/>
                  </a:lnTo>
                  <a:lnTo>
                    <a:pt x="42" y="15"/>
                  </a:lnTo>
                  <a:lnTo>
                    <a:pt x="58" y="8"/>
                  </a:lnTo>
                  <a:lnTo>
                    <a:pt x="73" y="0"/>
                  </a:lnTo>
                  <a:lnTo>
                    <a:pt x="93" y="0"/>
                  </a:lnTo>
                  <a:lnTo>
                    <a:pt x="1083" y="0"/>
                  </a:lnTo>
                  <a:lnTo>
                    <a:pt x="1083" y="0"/>
                  </a:lnTo>
                  <a:lnTo>
                    <a:pt x="1102" y="0"/>
                  </a:lnTo>
                  <a:lnTo>
                    <a:pt x="1118" y="8"/>
                  </a:lnTo>
                  <a:lnTo>
                    <a:pt x="1133" y="15"/>
                  </a:lnTo>
                  <a:lnTo>
                    <a:pt x="1149" y="27"/>
                  </a:lnTo>
                  <a:lnTo>
                    <a:pt x="1160" y="39"/>
                  </a:lnTo>
                  <a:lnTo>
                    <a:pt x="1168" y="54"/>
                  </a:lnTo>
                  <a:lnTo>
                    <a:pt x="1176" y="73"/>
                  </a:lnTo>
                  <a:lnTo>
                    <a:pt x="1176" y="93"/>
                  </a:lnTo>
                  <a:lnTo>
                    <a:pt x="1176" y="387"/>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0"/>
            <p:cNvSpPr>
              <a:spLocks noChangeArrowheads="1"/>
            </p:cNvSpPr>
            <p:nvPr/>
          </p:nvSpPr>
          <p:spPr bwMode="auto">
            <a:xfrm>
              <a:off x="5332255" y="3803650"/>
              <a:ext cx="1670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Univers LT Std 57 Cn" charset="0"/>
                  <a:cs typeface="Arial" pitchFamily="34" charset="0"/>
                </a:rPr>
                <a:t>Markets for goods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 name="Rectangle 31"/>
            <p:cNvSpPr>
              <a:spLocks noChangeArrowheads="1"/>
            </p:cNvSpPr>
            <p:nvPr/>
          </p:nvSpPr>
          <p:spPr bwMode="auto">
            <a:xfrm>
              <a:off x="5568793" y="4034791"/>
              <a:ext cx="119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Univers LT Std 57 Cn" charset="0"/>
                  <a:cs typeface="Arial" pitchFamily="34" charset="0"/>
                </a:rPr>
                <a:t>and services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3" name="Group 72"/>
          <p:cNvGrpSpPr/>
          <p:nvPr/>
        </p:nvGrpSpPr>
        <p:grpSpPr>
          <a:xfrm>
            <a:off x="2132013" y="5197475"/>
            <a:ext cx="1571625" cy="687388"/>
            <a:chOff x="3730626" y="5080000"/>
            <a:chExt cx="1571625" cy="687388"/>
          </a:xfrm>
        </p:grpSpPr>
        <p:sp>
          <p:nvSpPr>
            <p:cNvPr id="39" name="Freeform 32"/>
            <p:cNvSpPr>
              <a:spLocks/>
            </p:cNvSpPr>
            <p:nvPr/>
          </p:nvSpPr>
          <p:spPr bwMode="auto">
            <a:xfrm>
              <a:off x="3730626" y="5080000"/>
              <a:ext cx="1571625" cy="687388"/>
            </a:xfrm>
            <a:custGeom>
              <a:avLst/>
              <a:gdLst>
                <a:gd name="T0" fmla="*/ 990 w 990"/>
                <a:gd name="T1" fmla="*/ 341 h 433"/>
                <a:gd name="T2" fmla="*/ 990 w 990"/>
                <a:gd name="T3" fmla="*/ 341 h 433"/>
                <a:gd name="T4" fmla="*/ 990 w 990"/>
                <a:gd name="T5" fmla="*/ 356 h 433"/>
                <a:gd name="T6" fmla="*/ 983 w 990"/>
                <a:gd name="T7" fmla="*/ 375 h 433"/>
                <a:gd name="T8" fmla="*/ 975 w 990"/>
                <a:gd name="T9" fmla="*/ 391 h 433"/>
                <a:gd name="T10" fmla="*/ 963 w 990"/>
                <a:gd name="T11" fmla="*/ 406 h 433"/>
                <a:gd name="T12" fmla="*/ 948 w 990"/>
                <a:gd name="T13" fmla="*/ 418 h 433"/>
                <a:gd name="T14" fmla="*/ 932 w 990"/>
                <a:gd name="T15" fmla="*/ 426 h 433"/>
                <a:gd name="T16" fmla="*/ 917 w 990"/>
                <a:gd name="T17" fmla="*/ 430 h 433"/>
                <a:gd name="T18" fmla="*/ 897 w 990"/>
                <a:gd name="T19" fmla="*/ 433 h 433"/>
                <a:gd name="T20" fmla="*/ 93 w 990"/>
                <a:gd name="T21" fmla="*/ 433 h 433"/>
                <a:gd name="T22" fmla="*/ 93 w 990"/>
                <a:gd name="T23" fmla="*/ 433 h 433"/>
                <a:gd name="T24" fmla="*/ 74 w 990"/>
                <a:gd name="T25" fmla="*/ 430 h 433"/>
                <a:gd name="T26" fmla="*/ 58 w 990"/>
                <a:gd name="T27" fmla="*/ 426 h 433"/>
                <a:gd name="T28" fmla="*/ 43 w 990"/>
                <a:gd name="T29" fmla="*/ 418 h 433"/>
                <a:gd name="T30" fmla="*/ 27 w 990"/>
                <a:gd name="T31" fmla="*/ 406 h 433"/>
                <a:gd name="T32" fmla="*/ 16 w 990"/>
                <a:gd name="T33" fmla="*/ 391 h 433"/>
                <a:gd name="T34" fmla="*/ 8 w 990"/>
                <a:gd name="T35" fmla="*/ 375 h 433"/>
                <a:gd name="T36" fmla="*/ 4 w 990"/>
                <a:gd name="T37" fmla="*/ 356 h 433"/>
                <a:gd name="T38" fmla="*/ 0 w 990"/>
                <a:gd name="T39" fmla="*/ 341 h 433"/>
                <a:gd name="T40" fmla="*/ 0 w 990"/>
                <a:gd name="T41" fmla="*/ 93 h 433"/>
                <a:gd name="T42" fmla="*/ 0 w 990"/>
                <a:gd name="T43" fmla="*/ 93 h 433"/>
                <a:gd name="T44" fmla="*/ 4 w 990"/>
                <a:gd name="T45" fmla="*/ 74 h 433"/>
                <a:gd name="T46" fmla="*/ 8 w 990"/>
                <a:gd name="T47" fmla="*/ 54 h 433"/>
                <a:gd name="T48" fmla="*/ 16 w 990"/>
                <a:gd name="T49" fmla="*/ 39 h 433"/>
                <a:gd name="T50" fmla="*/ 27 w 990"/>
                <a:gd name="T51" fmla="*/ 27 h 433"/>
                <a:gd name="T52" fmla="*/ 43 w 990"/>
                <a:gd name="T53" fmla="*/ 16 h 433"/>
                <a:gd name="T54" fmla="*/ 58 w 990"/>
                <a:gd name="T55" fmla="*/ 8 h 433"/>
                <a:gd name="T56" fmla="*/ 74 w 990"/>
                <a:gd name="T57" fmla="*/ 0 h 433"/>
                <a:gd name="T58" fmla="*/ 93 w 990"/>
                <a:gd name="T59" fmla="*/ 0 h 433"/>
                <a:gd name="T60" fmla="*/ 897 w 990"/>
                <a:gd name="T61" fmla="*/ 0 h 433"/>
                <a:gd name="T62" fmla="*/ 897 w 990"/>
                <a:gd name="T63" fmla="*/ 0 h 433"/>
                <a:gd name="T64" fmla="*/ 917 w 990"/>
                <a:gd name="T65" fmla="*/ 0 h 433"/>
                <a:gd name="T66" fmla="*/ 932 w 990"/>
                <a:gd name="T67" fmla="*/ 8 h 433"/>
                <a:gd name="T68" fmla="*/ 948 w 990"/>
                <a:gd name="T69" fmla="*/ 16 h 433"/>
                <a:gd name="T70" fmla="*/ 963 w 990"/>
                <a:gd name="T71" fmla="*/ 27 h 433"/>
                <a:gd name="T72" fmla="*/ 975 w 990"/>
                <a:gd name="T73" fmla="*/ 39 h 433"/>
                <a:gd name="T74" fmla="*/ 983 w 990"/>
                <a:gd name="T75" fmla="*/ 54 h 433"/>
                <a:gd name="T76" fmla="*/ 990 w 990"/>
                <a:gd name="T77" fmla="*/ 74 h 433"/>
                <a:gd name="T78" fmla="*/ 990 w 990"/>
                <a:gd name="T79" fmla="*/ 93 h 433"/>
                <a:gd name="T80" fmla="*/ 990 w 990"/>
                <a:gd name="T81" fmla="*/ 34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433">
                  <a:moveTo>
                    <a:pt x="990" y="341"/>
                  </a:moveTo>
                  <a:lnTo>
                    <a:pt x="990" y="341"/>
                  </a:lnTo>
                  <a:lnTo>
                    <a:pt x="990" y="356"/>
                  </a:lnTo>
                  <a:lnTo>
                    <a:pt x="983" y="375"/>
                  </a:lnTo>
                  <a:lnTo>
                    <a:pt x="975" y="391"/>
                  </a:lnTo>
                  <a:lnTo>
                    <a:pt x="963" y="406"/>
                  </a:lnTo>
                  <a:lnTo>
                    <a:pt x="948" y="418"/>
                  </a:lnTo>
                  <a:lnTo>
                    <a:pt x="932" y="426"/>
                  </a:lnTo>
                  <a:lnTo>
                    <a:pt x="917" y="430"/>
                  </a:lnTo>
                  <a:lnTo>
                    <a:pt x="897" y="433"/>
                  </a:lnTo>
                  <a:lnTo>
                    <a:pt x="93" y="433"/>
                  </a:lnTo>
                  <a:lnTo>
                    <a:pt x="93" y="433"/>
                  </a:lnTo>
                  <a:lnTo>
                    <a:pt x="74" y="430"/>
                  </a:lnTo>
                  <a:lnTo>
                    <a:pt x="58" y="426"/>
                  </a:lnTo>
                  <a:lnTo>
                    <a:pt x="43" y="418"/>
                  </a:lnTo>
                  <a:lnTo>
                    <a:pt x="27" y="406"/>
                  </a:lnTo>
                  <a:lnTo>
                    <a:pt x="16" y="391"/>
                  </a:lnTo>
                  <a:lnTo>
                    <a:pt x="8" y="375"/>
                  </a:lnTo>
                  <a:lnTo>
                    <a:pt x="4" y="356"/>
                  </a:lnTo>
                  <a:lnTo>
                    <a:pt x="0" y="341"/>
                  </a:lnTo>
                  <a:lnTo>
                    <a:pt x="0" y="93"/>
                  </a:lnTo>
                  <a:lnTo>
                    <a:pt x="0" y="93"/>
                  </a:lnTo>
                  <a:lnTo>
                    <a:pt x="4" y="74"/>
                  </a:lnTo>
                  <a:lnTo>
                    <a:pt x="8" y="54"/>
                  </a:lnTo>
                  <a:lnTo>
                    <a:pt x="16" y="39"/>
                  </a:lnTo>
                  <a:lnTo>
                    <a:pt x="27" y="27"/>
                  </a:lnTo>
                  <a:lnTo>
                    <a:pt x="43" y="16"/>
                  </a:lnTo>
                  <a:lnTo>
                    <a:pt x="58" y="8"/>
                  </a:lnTo>
                  <a:lnTo>
                    <a:pt x="74" y="0"/>
                  </a:lnTo>
                  <a:lnTo>
                    <a:pt x="93" y="0"/>
                  </a:lnTo>
                  <a:lnTo>
                    <a:pt x="897" y="0"/>
                  </a:lnTo>
                  <a:lnTo>
                    <a:pt x="897" y="0"/>
                  </a:lnTo>
                  <a:lnTo>
                    <a:pt x="917" y="0"/>
                  </a:lnTo>
                  <a:lnTo>
                    <a:pt x="932" y="8"/>
                  </a:lnTo>
                  <a:lnTo>
                    <a:pt x="948" y="16"/>
                  </a:lnTo>
                  <a:lnTo>
                    <a:pt x="963" y="27"/>
                  </a:lnTo>
                  <a:lnTo>
                    <a:pt x="975" y="39"/>
                  </a:lnTo>
                  <a:lnTo>
                    <a:pt x="983" y="54"/>
                  </a:lnTo>
                  <a:lnTo>
                    <a:pt x="990" y="74"/>
                  </a:lnTo>
                  <a:lnTo>
                    <a:pt x="990" y="93"/>
                  </a:lnTo>
                  <a:lnTo>
                    <a:pt x="990" y="3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3"/>
            <p:cNvSpPr>
              <a:spLocks noChangeArrowheads="1"/>
            </p:cNvSpPr>
            <p:nvPr/>
          </p:nvSpPr>
          <p:spPr bwMode="auto">
            <a:xfrm>
              <a:off x="4302126" y="5302250"/>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Univers LT Std 57 Cn" charset="0"/>
                  <a:cs typeface="Arial" pitchFamily="34" charset="0"/>
                </a:rPr>
                <a:t>Firms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4206875" y="2527300"/>
            <a:ext cx="1513068" cy="939801"/>
            <a:chOff x="5805488" y="2409825"/>
            <a:chExt cx="1513068" cy="939801"/>
          </a:xfrm>
        </p:grpSpPr>
        <p:grpSp>
          <p:nvGrpSpPr>
            <p:cNvPr id="5" name="Group 4"/>
            <p:cNvGrpSpPr/>
            <p:nvPr/>
          </p:nvGrpSpPr>
          <p:grpSpPr>
            <a:xfrm>
              <a:off x="6315076" y="2409825"/>
              <a:ext cx="1003480" cy="687546"/>
              <a:chOff x="6315076" y="2409825"/>
              <a:chExt cx="1003480" cy="687546"/>
            </a:xfrm>
          </p:grpSpPr>
          <p:sp>
            <p:nvSpPr>
              <p:cNvPr id="15" name="Rectangle 8"/>
              <p:cNvSpPr>
                <a:spLocks noChangeArrowheads="1"/>
              </p:cNvSpPr>
              <p:nvPr/>
            </p:nvSpPr>
            <p:spPr bwMode="auto">
              <a:xfrm>
                <a:off x="6315076" y="2409825"/>
                <a:ext cx="1003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Goods and</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16" name="Rectangle 9"/>
              <p:cNvSpPr>
                <a:spLocks noChangeArrowheads="1"/>
              </p:cNvSpPr>
              <p:nvPr/>
            </p:nvSpPr>
            <p:spPr bwMode="auto">
              <a:xfrm>
                <a:off x="6402388" y="2630488"/>
                <a:ext cx="751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services</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17" name="Rectangle 10"/>
              <p:cNvSpPr>
                <a:spLocks noChangeArrowheads="1"/>
              </p:cNvSpPr>
              <p:nvPr/>
            </p:nvSpPr>
            <p:spPr bwMode="auto">
              <a:xfrm>
                <a:off x="6445251" y="2851150"/>
                <a:ext cx="6267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bought</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grpSp>
        <p:sp>
          <p:nvSpPr>
            <p:cNvPr id="41" name="Freeform 34"/>
            <p:cNvSpPr>
              <a:spLocks/>
            </p:cNvSpPr>
            <p:nvPr/>
          </p:nvSpPr>
          <p:spPr bwMode="auto">
            <a:xfrm>
              <a:off x="5892801" y="2741613"/>
              <a:ext cx="417513" cy="608013"/>
            </a:xfrm>
            <a:custGeom>
              <a:avLst/>
              <a:gdLst>
                <a:gd name="T0" fmla="*/ 0 w 263"/>
                <a:gd name="T1" fmla="*/ 0 h 383"/>
                <a:gd name="T2" fmla="*/ 0 w 263"/>
                <a:gd name="T3" fmla="*/ 0 h 383"/>
                <a:gd name="T4" fmla="*/ 42 w 263"/>
                <a:gd name="T5" fmla="*/ 38 h 383"/>
                <a:gd name="T6" fmla="*/ 81 w 263"/>
                <a:gd name="T7" fmla="*/ 81 h 383"/>
                <a:gd name="T8" fmla="*/ 119 w 263"/>
                <a:gd name="T9" fmla="*/ 127 h 383"/>
                <a:gd name="T10" fmla="*/ 154 w 263"/>
                <a:gd name="T11" fmla="*/ 174 h 383"/>
                <a:gd name="T12" fmla="*/ 185 w 263"/>
                <a:gd name="T13" fmla="*/ 224 h 383"/>
                <a:gd name="T14" fmla="*/ 212 w 263"/>
                <a:gd name="T15" fmla="*/ 274 h 383"/>
                <a:gd name="T16" fmla="*/ 239 w 263"/>
                <a:gd name="T17" fmla="*/ 328 h 383"/>
                <a:gd name="T18" fmla="*/ 263 w 263"/>
                <a:gd name="T1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383">
                  <a:moveTo>
                    <a:pt x="0" y="0"/>
                  </a:moveTo>
                  <a:lnTo>
                    <a:pt x="0" y="0"/>
                  </a:lnTo>
                  <a:lnTo>
                    <a:pt x="42" y="38"/>
                  </a:lnTo>
                  <a:lnTo>
                    <a:pt x="81" y="81"/>
                  </a:lnTo>
                  <a:lnTo>
                    <a:pt x="119" y="127"/>
                  </a:lnTo>
                  <a:lnTo>
                    <a:pt x="154" y="174"/>
                  </a:lnTo>
                  <a:lnTo>
                    <a:pt x="185" y="224"/>
                  </a:lnTo>
                  <a:lnTo>
                    <a:pt x="212" y="274"/>
                  </a:lnTo>
                  <a:lnTo>
                    <a:pt x="239" y="328"/>
                  </a:lnTo>
                  <a:lnTo>
                    <a:pt x="263" y="383"/>
                  </a:lnTo>
                </a:path>
              </a:pathLst>
            </a:custGeom>
            <a:noFill/>
            <a:ln w="3810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p:cNvSpPr>
              <a:spLocks/>
            </p:cNvSpPr>
            <p:nvPr/>
          </p:nvSpPr>
          <p:spPr bwMode="auto">
            <a:xfrm>
              <a:off x="5805488" y="2679700"/>
              <a:ext cx="160338" cy="134938"/>
            </a:xfrm>
            <a:custGeom>
              <a:avLst/>
              <a:gdLst>
                <a:gd name="T0" fmla="*/ 0 w 101"/>
                <a:gd name="T1" fmla="*/ 0 h 85"/>
                <a:gd name="T2" fmla="*/ 58 w 101"/>
                <a:gd name="T3" fmla="*/ 85 h 85"/>
                <a:gd name="T4" fmla="*/ 58 w 101"/>
                <a:gd name="T5" fmla="*/ 85 h 85"/>
                <a:gd name="T6" fmla="*/ 62 w 101"/>
                <a:gd name="T7" fmla="*/ 77 h 85"/>
                <a:gd name="T8" fmla="*/ 66 w 101"/>
                <a:gd name="T9" fmla="*/ 62 h 85"/>
                <a:gd name="T10" fmla="*/ 70 w 101"/>
                <a:gd name="T11" fmla="*/ 54 h 85"/>
                <a:gd name="T12" fmla="*/ 78 w 101"/>
                <a:gd name="T13" fmla="*/ 42 h 85"/>
                <a:gd name="T14" fmla="*/ 89 w 101"/>
                <a:gd name="T15" fmla="*/ 35 h 85"/>
                <a:gd name="T16" fmla="*/ 101 w 101"/>
                <a:gd name="T17" fmla="*/ 27 h 85"/>
                <a:gd name="T18" fmla="*/ 0 w 101"/>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5">
                  <a:moveTo>
                    <a:pt x="0" y="0"/>
                  </a:moveTo>
                  <a:lnTo>
                    <a:pt x="58" y="85"/>
                  </a:lnTo>
                  <a:lnTo>
                    <a:pt x="58" y="85"/>
                  </a:lnTo>
                  <a:lnTo>
                    <a:pt x="62" y="77"/>
                  </a:lnTo>
                  <a:lnTo>
                    <a:pt x="66" y="62"/>
                  </a:lnTo>
                  <a:lnTo>
                    <a:pt x="70" y="54"/>
                  </a:lnTo>
                  <a:lnTo>
                    <a:pt x="78" y="42"/>
                  </a:lnTo>
                  <a:lnTo>
                    <a:pt x="89" y="35"/>
                  </a:lnTo>
                  <a:lnTo>
                    <a:pt x="101" y="27"/>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3" name="Freeform 36"/>
          <p:cNvSpPr>
            <a:spLocks/>
          </p:cNvSpPr>
          <p:nvPr/>
        </p:nvSpPr>
        <p:spPr bwMode="auto">
          <a:xfrm>
            <a:off x="4206875" y="2797175"/>
            <a:ext cx="160338" cy="134938"/>
          </a:xfrm>
          <a:custGeom>
            <a:avLst/>
            <a:gdLst>
              <a:gd name="T0" fmla="*/ 0 w 101"/>
              <a:gd name="T1" fmla="*/ 0 h 85"/>
              <a:gd name="T2" fmla="*/ 58 w 101"/>
              <a:gd name="T3" fmla="*/ 85 h 85"/>
              <a:gd name="T4" fmla="*/ 58 w 101"/>
              <a:gd name="T5" fmla="*/ 85 h 85"/>
              <a:gd name="T6" fmla="*/ 62 w 101"/>
              <a:gd name="T7" fmla="*/ 77 h 85"/>
              <a:gd name="T8" fmla="*/ 66 w 101"/>
              <a:gd name="T9" fmla="*/ 62 h 85"/>
              <a:gd name="T10" fmla="*/ 70 w 101"/>
              <a:gd name="T11" fmla="*/ 54 h 85"/>
              <a:gd name="T12" fmla="*/ 78 w 101"/>
              <a:gd name="T13" fmla="*/ 42 h 85"/>
              <a:gd name="T14" fmla="*/ 89 w 101"/>
              <a:gd name="T15" fmla="*/ 35 h 85"/>
              <a:gd name="T16" fmla="*/ 101 w 101"/>
              <a:gd name="T17" fmla="*/ 27 h 85"/>
              <a:gd name="T18" fmla="*/ 0 w 101"/>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5">
                <a:moveTo>
                  <a:pt x="0" y="0"/>
                </a:moveTo>
                <a:lnTo>
                  <a:pt x="58" y="85"/>
                </a:lnTo>
                <a:lnTo>
                  <a:pt x="58" y="85"/>
                </a:lnTo>
                <a:lnTo>
                  <a:pt x="62" y="77"/>
                </a:lnTo>
                <a:lnTo>
                  <a:pt x="66" y="62"/>
                </a:lnTo>
                <a:lnTo>
                  <a:pt x="70" y="54"/>
                </a:lnTo>
                <a:lnTo>
                  <a:pt x="78" y="42"/>
                </a:lnTo>
                <a:lnTo>
                  <a:pt x="89" y="35"/>
                </a:lnTo>
                <a:lnTo>
                  <a:pt x="101"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 name="Group 10"/>
          <p:cNvGrpSpPr/>
          <p:nvPr/>
        </p:nvGrpSpPr>
        <p:grpSpPr>
          <a:xfrm>
            <a:off x="3328988" y="2955925"/>
            <a:ext cx="1203325" cy="639763"/>
            <a:chOff x="4927601" y="2838450"/>
            <a:chExt cx="1203325" cy="639763"/>
          </a:xfrm>
        </p:grpSpPr>
        <p:sp>
          <p:nvSpPr>
            <p:cNvPr id="14" name="Rectangle 7"/>
            <p:cNvSpPr>
              <a:spLocks noChangeArrowheads="1"/>
            </p:cNvSpPr>
            <p:nvPr/>
          </p:nvSpPr>
          <p:spPr bwMode="auto">
            <a:xfrm>
              <a:off x="4927601" y="3201988"/>
              <a:ext cx="92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4D6D"/>
                  </a:solidFill>
                  <a:effectLst/>
                  <a:latin typeface="Univers LT Std 57 Cn" charset="0"/>
                  <a:cs typeface="Arial" pitchFamily="34" charset="0"/>
                </a:rPr>
                <a:t>Spending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4" name="Freeform 37"/>
            <p:cNvSpPr>
              <a:spLocks/>
            </p:cNvSpPr>
            <p:nvPr/>
          </p:nvSpPr>
          <p:spPr bwMode="auto">
            <a:xfrm>
              <a:off x="5751513" y="2838450"/>
              <a:ext cx="355600" cy="498475"/>
            </a:xfrm>
            <a:custGeom>
              <a:avLst/>
              <a:gdLst>
                <a:gd name="T0" fmla="*/ 0 w 224"/>
                <a:gd name="T1" fmla="*/ 0 h 314"/>
                <a:gd name="T2" fmla="*/ 0 w 224"/>
                <a:gd name="T3" fmla="*/ 0 h 314"/>
                <a:gd name="T4" fmla="*/ 34 w 224"/>
                <a:gd name="T5" fmla="*/ 35 h 314"/>
                <a:gd name="T6" fmla="*/ 69 w 224"/>
                <a:gd name="T7" fmla="*/ 70 h 314"/>
                <a:gd name="T8" fmla="*/ 100 w 224"/>
                <a:gd name="T9" fmla="*/ 105 h 314"/>
                <a:gd name="T10" fmla="*/ 127 w 224"/>
                <a:gd name="T11" fmla="*/ 144 h 314"/>
                <a:gd name="T12" fmla="*/ 154 w 224"/>
                <a:gd name="T13" fmla="*/ 186 h 314"/>
                <a:gd name="T14" fmla="*/ 181 w 224"/>
                <a:gd name="T15" fmla="*/ 225 h 314"/>
                <a:gd name="T16" fmla="*/ 205 w 224"/>
                <a:gd name="T17" fmla="*/ 271 h 314"/>
                <a:gd name="T18" fmla="*/ 224 w 224"/>
                <a:gd name="T1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314">
                  <a:moveTo>
                    <a:pt x="0" y="0"/>
                  </a:moveTo>
                  <a:lnTo>
                    <a:pt x="0" y="0"/>
                  </a:lnTo>
                  <a:lnTo>
                    <a:pt x="34" y="35"/>
                  </a:lnTo>
                  <a:lnTo>
                    <a:pt x="69" y="70"/>
                  </a:lnTo>
                  <a:lnTo>
                    <a:pt x="100" y="105"/>
                  </a:lnTo>
                  <a:lnTo>
                    <a:pt x="127" y="144"/>
                  </a:lnTo>
                  <a:lnTo>
                    <a:pt x="154" y="186"/>
                  </a:lnTo>
                  <a:lnTo>
                    <a:pt x="181" y="225"/>
                  </a:lnTo>
                  <a:lnTo>
                    <a:pt x="205" y="271"/>
                  </a:lnTo>
                  <a:lnTo>
                    <a:pt x="224" y="314"/>
                  </a:lnTo>
                </a:path>
              </a:pathLst>
            </a:custGeom>
            <a:noFill/>
            <a:ln w="38100">
              <a:solidFill>
                <a:srgbClr val="004D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p:cNvSpPr>
              <a:spLocks/>
            </p:cNvSpPr>
            <p:nvPr/>
          </p:nvSpPr>
          <p:spPr bwMode="auto">
            <a:xfrm>
              <a:off x="6021388" y="3238500"/>
              <a:ext cx="109538" cy="165100"/>
            </a:xfrm>
            <a:custGeom>
              <a:avLst/>
              <a:gdLst>
                <a:gd name="T0" fmla="*/ 69 w 69"/>
                <a:gd name="T1" fmla="*/ 104 h 104"/>
                <a:gd name="T2" fmla="*/ 66 w 69"/>
                <a:gd name="T3" fmla="*/ 0 h 104"/>
                <a:gd name="T4" fmla="*/ 66 w 69"/>
                <a:gd name="T5" fmla="*/ 0 h 104"/>
                <a:gd name="T6" fmla="*/ 58 w 69"/>
                <a:gd name="T7" fmla="*/ 8 h 104"/>
                <a:gd name="T8" fmla="*/ 46 w 69"/>
                <a:gd name="T9" fmla="*/ 19 h 104"/>
                <a:gd name="T10" fmla="*/ 38 w 69"/>
                <a:gd name="T11" fmla="*/ 23 h 104"/>
                <a:gd name="T12" fmla="*/ 27 w 69"/>
                <a:gd name="T13" fmla="*/ 27 h 104"/>
                <a:gd name="T14" fmla="*/ 11 w 69"/>
                <a:gd name="T15" fmla="*/ 31 h 104"/>
                <a:gd name="T16" fmla="*/ 0 w 69"/>
                <a:gd name="T17" fmla="*/ 27 h 104"/>
                <a:gd name="T18" fmla="*/ 69 w 69"/>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4">
                  <a:moveTo>
                    <a:pt x="69" y="104"/>
                  </a:moveTo>
                  <a:lnTo>
                    <a:pt x="66" y="0"/>
                  </a:lnTo>
                  <a:lnTo>
                    <a:pt x="66" y="0"/>
                  </a:lnTo>
                  <a:lnTo>
                    <a:pt x="58" y="8"/>
                  </a:lnTo>
                  <a:lnTo>
                    <a:pt x="46" y="19"/>
                  </a:lnTo>
                  <a:lnTo>
                    <a:pt x="38" y="23"/>
                  </a:lnTo>
                  <a:lnTo>
                    <a:pt x="27" y="27"/>
                  </a:lnTo>
                  <a:lnTo>
                    <a:pt x="11" y="31"/>
                  </a:lnTo>
                  <a:lnTo>
                    <a:pt x="0" y="27"/>
                  </a:lnTo>
                  <a:lnTo>
                    <a:pt x="69" y="104"/>
                  </a:lnTo>
                  <a:close/>
                </a:path>
              </a:pathLst>
            </a:custGeom>
            <a:solidFill>
              <a:srgbClr val="004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p:nvGrpSpPr>
        <p:grpSpPr>
          <a:xfrm>
            <a:off x="228600" y="2638425"/>
            <a:ext cx="1320801" cy="950913"/>
            <a:chOff x="1827213" y="2520950"/>
            <a:chExt cx="1320801" cy="950913"/>
          </a:xfrm>
        </p:grpSpPr>
        <p:sp>
          <p:nvSpPr>
            <p:cNvPr id="18" name="Rectangle 11"/>
            <p:cNvSpPr>
              <a:spLocks noChangeArrowheads="1"/>
            </p:cNvSpPr>
            <p:nvPr/>
          </p:nvSpPr>
          <p:spPr bwMode="auto">
            <a:xfrm>
              <a:off x="1827213" y="2520950"/>
              <a:ext cx="1072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Land, labor,</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19" name="Rectangle 12"/>
            <p:cNvSpPr>
              <a:spLocks noChangeArrowheads="1"/>
            </p:cNvSpPr>
            <p:nvPr/>
          </p:nvSpPr>
          <p:spPr bwMode="auto">
            <a:xfrm>
              <a:off x="1852613" y="2741613"/>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and capital</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47" name="Freeform 40"/>
            <p:cNvSpPr>
              <a:spLocks/>
            </p:cNvSpPr>
            <p:nvPr/>
          </p:nvSpPr>
          <p:spPr bwMode="auto">
            <a:xfrm>
              <a:off x="2730501" y="2741613"/>
              <a:ext cx="417513" cy="608013"/>
            </a:xfrm>
            <a:custGeom>
              <a:avLst/>
              <a:gdLst>
                <a:gd name="T0" fmla="*/ 263 w 263"/>
                <a:gd name="T1" fmla="*/ 0 h 383"/>
                <a:gd name="T2" fmla="*/ 263 w 263"/>
                <a:gd name="T3" fmla="*/ 0 h 383"/>
                <a:gd name="T4" fmla="*/ 216 w 263"/>
                <a:gd name="T5" fmla="*/ 38 h 383"/>
                <a:gd name="T6" fmla="*/ 178 w 263"/>
                <a:gd name="T7" fmla="*/ 81 h 383"/>
                <a:gd name="T8" fmla="*/ 139 w 263"/>
                <a:gd name="T9" fmla="*/ 127 h 383"/>
                <a:gd name="T10" fmla="*/ 104 w 263"/>
                <a:gd name="T11" fmla="*/ 174 h 383"/>
                <a:gd name="T12" fmla="*/ 73 w 263"/>
                <a:gd name="T13" fmla="*/ 224 h 383"/>
                <a:gd name="T14" fmla="*/ 46 w 263"/>
                <a:gd name="T15" fmla="*/ 274 h 383"/>
                <a:gd name="T16" fmla="*/ 19 w 263"/>
                <a:gd name="T17" fmla="*/ 328 h 383"/>
                <a:gd name="T18" fmla="*/ 0 w 263"/>
                <a:gd name="T1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383">
                  <a:moveTo>
                    <a:pt x="263" y="0"/>
                  </a:moveTo>
                  <a:lnTo>
                    <a:pt x="263" y="0"/>
                  </a:lnTo>
                  <a:lnTo>
                    <a:pt x="216" y="38"/>
                  </a:lnTo>
                  <a:lnTo>
                    <a:pt x="178" y="81"/>
                  </a:lnTo>
                  <a:lnTo>
                    <a:pt x="139" y="127"/>
                  </a:lnTo>
                  <a:lnTo>
                    <a:pt x="104" y="174"/>
                  </a:lnTo>
                  <a:lnTo>
                    <a:pt x="73" y="224"/>
                  </a:lnTo>
                  <a:lnTo>
                    <a:pt x="46" y="274"/>
                  </a:lnTo>
                  <a:lnTo>
                    <a:pt x="19" y="328"/>
                  </a:lnTo>
                  <a:lnTo>
                    <a:pt x="0" y="383"/>
                  </a:lnTo>
                </a:path>
              </a:pathLst>
            </a:custGeom>
            <a:noFill/>
            <a:ln w="3810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p:cNvSpPr>
              <a:spLocks/>
            </p:cNvSpPr>
            <p:nvPr/>
          </p:nvSpPr>
          <p:spPr bwMode="auto">
            <a:xfrm>
              <a:off x="2681288" y="3305175"/>
              <a:ext cx="109538" cy="166688"/>
            </a:xfrm>
            <a:custGeom>
              <a:avLst/>
              <a:gdLst>
                <a:gd name="T0" fmla="*/ 4 w 69"/>
                <a:gd name="T1" fmla="*/ 105 h 105"/>
                <a:gd name="T2" fmla="*/ 0 w 69"/>
                <a:gd name="T3" fmla="*/ 0 h 105"/>
                <a:gd name="T4" fmla="*/ 0 w 69"/>
                <a:gd name="T5" fmla="*/ 0 h 105"/>
                <a:gd name="T6" fmla="*/ 7 w 69"/>
                <a:gd name="T7" fmla="*/ 4 h 105"/>
                <a:gd name="T8" fmla="*/ 19 w 69"/>
                <a:gd name="T9" fmla="*/ 16 h 105"/>
                <a:gd name="T10" fmla="*/ 31 w 69"/>
                <a:gd name="T11" fmla="*/ 20 h 105"/>
                <a:gd name="T12" fmla="*/ 42 w 69"/>
                <a:gd name="T13" fmla="*/ 24 h 105"/>
                <a:gd name="T14" fmla="*/ 54 w 69"/>
                <a:gd name="T15" fmla="*/ 24 h 105"/>
                <a:gd name="T16" fmla="*/ 69 w 69"/>
                <a:gd name="T17" fmla="*/ 24 h 105"/>
                <a:gd name="T18" fmla="*/ 4 w 69"/>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5">
                  <a:moveTo>
                    <a:pt x="4" y="105"/>
                  </a:moveTo>
                  <a:lnTo>
                    <a:pt x="0" y="0"/>
                  </a:lnTo>
                  <a:lnTo>
                    <a:pt x="0" y="0"/>
                  </a:lnTo>
                  <a:lnTo>
                    <a:pt x="7" y="4"/>
                  </a:lnTo>
                  <a:lnTo>
                    <a:pt x="19" y="16"/>
                  </a:lnTo>
                  <a:lnTo>
                    <a:pt x="31" y="20"/>
                  </a:lnTo>
                  <a:lnTo>
                    <a:pt x="42" y="24"/>
                  </a:lnTo>
                  <a:lnTo>
                    <a:pt x="54" y="24"/>
                  </a:lnTo>
                  <a:lnTo>
                    <a:pt x="69" y="24"/>
                  </a:lnTo>
                  <a:lnTo>
                    <a:pt x="4" y="105"/>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a:off x="1327150" y="2882900"/>
            <a:ext cx="1246188" cy="712788"/>
            <a:chOff x="2925763" y="2765425"/>
            <a:chExt cx="1246188" cy="712788"/>
          </a:xfrm>
        </p:grpSpPr>
        <p:sp>
          <p:nvSpPr>
            <p:cNvPr id="32" name="Rectangle 25"/>
            <p:cNvSpPr>
              <a:spLocks noChangeArrowheads="1"/>
            </p:cNvSpPr>
            <p:nvPr/>
          </p:nvSpPr>
          <p:spPr bwMode="auto">
            <a:xfrm>
              <a:off x="3435351" y="3201988"/>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4D6D"/>
                  </a:solidFill>
                  <a:effectLst/>
                  <a:latin typeface="Univers LT Std 57 Cn" charset="0"/>
                  <a:cs typeface="Arial" pitchFamily="34" charset="0"/>
                </a:rPr>
                <a:t>Income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Freeform 43"/>
            <p:cNvSpPr>
              <a:spLocks/>
            </p:cNvSpPr>
            <p:nvPr/>
          </p:nvSpPr>
          <p:spPr bwMode="auto">
            <a:xfrm>
              <a:off x="2925763" y="2838450"/>
              <a:ext cx="357188" cy="498475"/>
            </a:xfrm>
            <a:custGeom>
              <a:avLst/>
              <a:gdLst>
                <a:gd name="T0" fmla="*/ 225 w 225"/>
                <a:gd name="T1" fmla="*/ 0 h 314"/>
                <a:gd name="T2" fmla="*/ 225 w 225"/>
                <a:gd name="T3" fmla="*/ 0 h 314"/>
                <a:gd name="T4" fmla="*/ 190 w 225"/>
                <a:gd name="T5" fmla="*/ 35 h 314"/>
                <a:gd name="T6" fmla="*/ 159 w 225"/>
                <a:gd name="T7" fmla="*/ 70 h 314"/>
                <a:gd name="T8" fmla="*/ 124 w 225"/>
                <a:gd name="T9" fmla="*/ 105 h 314"/>
                <a:gd name="T10" fmla="*/ 97 w 225"/>
                <a:gd name="T11" fmla="*/ 144 h 314"/>
                <a:gd name="T12" fmla="*/ 70 w 225"/>
                <a:gd name="T13" fmla="*/ 186 h 314"/>
                <a:gd name="T14" fmla="*/ 43 w 225"/>
                <a:gd name="T15" fmla="*/ 225 h 314"/>
                <a:gd name="T16" fmla="*/ 24 w 225"/>
                <a:gd name="T17" fmla="*/ 271 h 314"/>
                <a:gd name="T18" fmla="*/ 0 w 225"/>
                <a:gd name="T1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4">
                  <a:moveTo>
                    <a:pt x="225" y="0"/>
                  </a:moveTo>
                  <a:lnTo>
                    <a:pt x="225" y="0"/>
                  </a:lnTo>
                  <a:lnTo>
                    <a:pt x="190" y="35"/>
                  </a:lnTo>
                  <a:lnTo>
                    <a:pt x="159" y="70"/>
                  </a:lnTo>
                  <a:lnTo>
                    <a:pt x="124" y="105"/>
                  </a:lnTo>
                  <a:lnTo>
                    <a:pt x="97" y="144"/>
                  </a:lnTo>
                  <a:lnTo>
                    <a:pt x="70" y="186"/>
                  </a:lnTo>
                  <a:lnTo>
                    <a:pt x="43" y="225"/>
                  </a:lnTo>
                  <a:lnTo>
                    <a:pt x="24" y="271"/>
                  </a:lnTo>
                  <a:lnTo>
                    <a:pt x="0" y="314"/>
                  </a:lnTo>
                </a:path>
              </a:pathLst>
            </a:custGeom>
            <a:noFill/>
            <a:ln w="38100">
              <a:solidFill>
                <a:srgbClr val="004D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p:cNvSpPr>
              <a:spLocks/>
            </p:cNvSpPr>
            <p:nvPr/>
          </p:nvSpPr>
          <p:spPr bwMode="auto">
            <a:xfrm>
              <a:off x="3227388" y="2765425"/>
              <a:ext cx="160338" cy="134938"/>
            </a:xfrm>
            <a:custGeom>
              <a:avLst/>
              <a:gdLst>
                <a:gd name="T0" fmla="*/ 101 w 101"/>
                <a:gd name="T1" fmla="*/ 0 h 85"/>
                <a:gd name="T2" fmla="*/ 43 w 101"/>
                <a:gd name="T3" fmla="*/ 85 h 85"/>
                <a:gd name="T4" fmla="*/ 43 w 101"/>
                <a:gd name="T5" fmla="*/ 85 h 85"/>
                <a:gd name="T6" fmla="*/ 43 w 101"/>
                <a:gd name="T7" fmla="*/ 81 h 85"/>
                <a:gd name="T8" fmla="*/ 39 w 101"/>
                <a:gd name="T9" fmla="*/ 62 h 85"/>
                <a:gd name="T10" fmla="*/ 31 w 101"/>
                <a:gd name="T11" fmla="*/ 54 h 85"/>
                <a:gd name="T12" fmla="*/ 23 w 101"/>
                <a:gd name="T13" fmla="*/ 46 h 85"/>
                <a:gd name="T14" fmla="*/ 15 w 101"/>
                <a:gd name="T15" fmla="*/ 39 h 85"/>
                <a:gd name="T16" fmla="*/ 0 w 101"/>
                <a:gd name="T17" fmla="*/ 31 h 85"/>
                <a:gd name="T18" fmla="*/ 101 w 101"/>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5">
                  <a:moveTo>
                    <a:pt x="101" y="0"/>
                  </a:moveTo>
                  <a:lnTo>
                    <a:pt x="43" y="85"/>
                  </a:lnTo>
                  <a:lnTo>
                    <a:pt x="43" y="85"/>
                  </a:lnTo>
                  <a:lnTo>
                    <a:pt x="43" y="81"/>
                  </a:lnTo>
                  <a:lnTo>
                    <a:pt x="39" y="62"/>
                  </a:lnTo>
                  <a:lnTo>
                    <a:pt x="31" y="54"/>
                  </a:lnTo>
                  <a:lnTo>
                    <a:pt x="23" y="46"/>
                  </a:lnTo>
                  <a:lnTo>
                    <a:pt x="15" y="39"/>
                  </a:lnTo>
                  <a:lnTo>
                    <a:pt x="0" y="31"/>
                  </a:lnTo>
                  <a:lnTo>
                    <a:pt x="101" y="0"/>
                  </a:lnTo>
                  <a:close/>
                </a:path>
              </a:pathLst>
            </a:custGeom>
            <a:solidFill>
              <a:srgbClr val="004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p:cNvGrpSpPr/>
          <p:nvPr/>
        </p:nvGrpSpPr>
        <p:grpSpPr>
          <a:xfrm>
            <a:off x="4294188" y="4724400"/>
            <a:ext cx="1425755" cy="984409"/>
            <a:chOff x="5892801" y="4606925"/>
            <a:chExt cx="1425755" cy="984409"/>
          </a:xfrm>
        </p:grpSpPr>
        <p:grpSp>
          <p:nvGrpSpPr>
            <p:cNvPr id="8" name="Group 7"/>
            <p:cNvGrpSpPr/>
            <p:nvPr/>
          </p:nvGrpSpPr>
          <p:grpSpPr>
            <a:xfrm>
              <a:off x="6303963" y="4902200"/>
              <a:ext cx="1014593" cy="689134"/>
              <a:chOff x="6303963" y="4902200"/>
              <a:chExt cx="1014593" cy="689134"/>
            </a:xfrm>
          </p:grpSpPr>
          <p:sp>
            <p:nvSpPr>
              <p:cNvPr id="20" name="Rectangle 13"/>
              <p:cNvSpPr>
                <a:spLocks noChangeArrowheads="1"/>
              </p:cNvSpPr>
              <p:nvPr/>
            </p:nvSpPr>
            <p:spPr bwMode="auto">
              <a:xfrm>
                <a:off x="6315076" y="4902200"/>
                <a:ext cx="100348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Goods and</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21" name="Rectangle 14"/>
              <p:cNvSpPr>
                <a:spLocks noChangeArrowheads="1"/>
              </p:cNvSpPr>
              <p:nvPr/>
            </p:nvSpPr>
            <p:spPr bwMode="auto">
              <a:xfrm>
                <a:off x="6303963" y="5122863"/>
                <a:ext cx="981038"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services to</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22" name="Rectangle 15"/>
              <p:cNvSpPr>
                <a:spLocks noChangeArrowheads="1"/>
              </p:cNvSpPr>
              <p:nvPr/>
            </p:nvSpPr>
            <p:spPr bwMode="auto">
              <a:xfrm>
                <a:off x="6432551" y="5345113"/>
                <a:ext cx="660437"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be sold</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grpSp>
        <p:sp>
          <p:nvSpPr>
            <p:cNvPr id="53" name="Freeform 46"/>
            <p:cNvSpPr>
              <a:spLocks/>
            </p:cNvSpPr>
            <p:nvPr/>
          </p:nvSpPr>
          <p:spPr bwMode="auto">
            <a:xfrm>
              <a:off x="5892801" y="4718050"/>
              <a:ext cx="417513" cy="608013"/>
            </a:xfrm>
            <a:custGeom>
              <a:avLst/>
              <a:gdLst>
                <a:gd name="T0" fmla="*/ 0 w 263"/>
                <a:gd name="T1" fmla="*/ 383 h 383"/>
                <a:gd name="T2" fmla="*/ 0 w 263"/>
                <a:gd name="T3" fmla="*/ 383 h 383"/>
                <a:gd name="T4" fmla="*/ 42 w 263"/>
                <a:gd name="T5" fmla="*/ 344 h 383"/>
                <a:gd name="T6" fmla="*/ 81 w 263"/>
                <a:gd name="T7" fmla="*/ 302 h 383"/>
                <a:gd name="T8" fmla="*/ 119 w 263"/>
                <a:gd name="T9" fmla="*/ 255 h 383"/>
                <a:gd name="T10" fmla="*/ 154 w 263"/>
                <a:gd name="T11" fmla="*/ 209 h 383"/>
                <a:gd name="T12" fmla="*/ 185 w 263"/>
                <a:gd name="T13" fmla="*/ 159 h 383"/>
                <a:gd name="T14" fmla="*/ 212 w 263"/>
                <a:gd name="T15" fmla="*/ 108 h 383"/>
                <a:gd name="T16" fmla="*/ 239 w 263"/>
                <a:gd name="T17" fmla="*/ 54 h 383"/>
                <a:gd name="T18" fmla="*/ 263 w 263"/>
                <a:gd name="T1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383">
                  <a:moveTo>
                    <a:pt x="0" y="383"/>
                  </a:moveTo>
                  <a:lnTo>
                    <a:pt x="0" y="383"/>
                  </a:lnTo>
                  <a:lnTo>
                    <a:pt x="42" y="344"/>
                  </a:lnTo>
                  <a:lnTo>
                    <a:pt x="81" y="302"/>
                  </a:lnTo>
                  <a:lnTo>
                    <a:pt x="119" y="255"/>
                  </a:lnTo>
                  <a:lnTo>
                    <a:pt x="154" y="209"/>
                  </a:lnTo>
                  <a:lnTo>
                    <a:pt x="185" y="159"/>
                  </a:lnTo>
                  <a:lnTo>
                    <a:pt x="212" y="108"/>
                  </a:lnTo>
                  <a:lnTo>
                    <a:pt x="239" y="54"/>
                  </a:lnTo>
                  <a:lnTo>
                    <a:pt x="263" y="0"/>
                  </a:lnTo>
                </a:path>
              </a:pathLst>
            </a:custGeom>
            <a:solidFill>
              <a:srgbClr val="FFFFFF"/>
            </a:solidFill>
            <a:ln w="38100">
              <a:solidFill>
                <a:srgbClr val="E46C0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7"/>
            <p:cNvSpPr>
              <a:spLocks/>
            </p:cNvSpPr>
            <p:nvPr/>
          </p:nvSpPr>
          <p:spPr bwMode="auto">
            <a:xfrm>
              <a:off x="6235701" y="4606925"/>
              <a:ext cx="111125" cy="166688"/>
            </a:xfrm>
            <a:custGeom>
              <a:avLst/>
              <a:gdLst>
                <a:gd name="T0" fmla="*/ 70 w 70"/>
                <a:gd name="T1" fmla="*/ 0 h 105"/>
                <a:gd name="T2" fmla="*/ 70 w 70"/>
                <a:gd name="T3" fmla="*/ 105 h 105"/>
                <a:gd name="T4" fmla="*/ 70 w 70"/>
                <a:gd name="T5" fmla="*/ 105 h 105"/>
                <a:gd name="T6" fmla="*/ 66 w 70"/>
                <a:gd name="T7" fmla="*/ 97 h 105"/>
                <a:gd name="T8" fmla="*/ 50 w 70"/>
                <a:gd name="T9" fmla="*/ 89 h 105"/>
                <a:gd name="T10" fmla="*/ 43 w 70"/>
                <a:gd name="T11" fmla="*/ 82 h 105"/>
                <a:gd name="T12" fmla="*/ 31 w 70"/>
                <a:gd name="T13" fmla="*/ 78 h 105"/>
                <a:gd name="T14" fmla="*/ 16 w 70"/>
                <a:gd name="T15" fmla="*/ 78 h 105"/>
                <a:gd name="T16" fmla="*/ 0 w 70"/>
                <a:gd name="T17" fmla="*/ 82 h 105"/>
                <a:gd name="T18" fmla="*/ 70 w 7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05">
                  <a:moveTo>
                    <a:pt x="70" y="0"/>
                  </a:moveTo>
                  <a:lnTo>
                    <a:pt x="70" y="105"/>
                  </a:lnTo>
                  <a:lnTo>
                    <a:pt x="70" y="105"/>
                  </a:lnTo>
                  <a:lnTo>
                    <a:pt x="66" y="97"/>
                  </a:lnTo>
                  <a:lnTo>
                    <a:pt x="50" y="89"/>
                  </a:lnTo>
                  <a:lnTo>
                    <a:pt x="43" y="82"/>
                  </a:lnTo>
                  <a:lnTo>
                    <a:pt x="31" y="78"/>
                  </a:lnTo>
                  <a:lnTo>
                    <a:pt x="16" y="78"/>
                  </a:lnTo>
                  <a:lnTo>
                    <a:pt x="0" y="82"/>
                  </a:lnTo>
                  <a:lnTo>
                    <a:pt x="70" y="0"/>
                  </a:lnTo>
                  <a:close/>
                </a:path>
              </a:pathLst>
            </a:custGeom>
            <a:solidFill>
              <a:srgbClr val="9235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5" name="Freeform 48"/>
          <p:cNvSpPr>
            <a:spLocks/>
          </p:cNvSpPr>
          <p:nvPr/>
        </p:nvSpPr>
        <p:spPr bwMode="auto">
          <a:xfrm>
            <a:off x="4637088" y="4724400"/>
            <a:ext cx="111125" cy="166688"/>
          </a:xfrm>
          <a:custGeom>
            <a:avLst/>
            <a:gdLst>
              <a:gd name="T0" fmla="*/ 70 w 70"/>
              <a:gd name="T1" fmla="*/ 0 h 105"/>
              <a:gd name="T2" fmla="*/ 70 w 70"/>
              <a:gd name="T3" fmla="*/ 105 h 105"/>
              <a:gd name="T4" fmla="*/ 70 w 70"/>
              <a:gd name="T5" fmla="*/ 105 h 105"/>
              <a:gd name="T6" fmla="*/ 66 w 70"/>
              <a:gd name="T7" fmla="*/ 97 h 105"/>
              <a:gd name="T8" fmla="*/ 50 w 70"/>
              <a:gd name="T9" fmla="*/ 89 h 105"/>
              <a:gd name="T10" fmla="*/ 43 w 70"/>
              <a:gd name="T11" fmla="*/ 82 h 105"/>
              <a:gd name="T12" fmla="*/ 31 w 70"/>
              <a:gd name="T13" fmla="*/ 78 h 105"/>
              <a:gd name="T14" fmla="*/ 16 w 70"/>
              <a:gd name="T15" fmla="*/ 78 h 105"/>
              <a:gd name="T16" fmla="*/ 0 w 70"/>
              <a:gd name="T17" fmla="*/ 82 h 105"/>
              <a:gd name="T18" fmla="*/ 70 w 7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05">
                <a:moveTo>
                  <a:pt x="70" y="0"/>
                </a:moveTo>
                <a:lnTo>
                  <a:pt x="70" y="105"/>
                </a:lnTo>
                <a:lnTo>
                  <a:pt x="70" y="105"/>
                </a:lnTo>
                <a:lnTo>
                  <a:pt x="66" y="97"/>
                </a:lnTo>
                <a:lnTo>
                  <a:pt x="50" y="89"/>
                </a:lnTo>
                <a:lnTo>
                  <a:pt x="43" y="82"/>
                </a:lnTo>
                <a:lnTo>
                  <a:pt x="31" y="78"/>
                </a:lnTo>
                <a:lnTo>
                  <a:pt x="16" y="78"/>
                </a:lnTo>
                <a:lnTo>
                  <a:pt x="0" y="82"/>
                </a:lnTo>
                <a:lnTo>
                  <a:pt x="70" y="0"/>
                </a:lnTo>
              </a:path>
            </a:pathLst>
          </a:custGeom>
          <a:solidFill>
            <a:srgbClr val="E46C0A"/>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p:cNvGrpSpPr/>
          <p:nvPr/>
        </p:nvGrpSpPr>
        <p:grpSpPr>
          <a:xfrm>
            <a:off x="3360738" y="4743450"/>
            <a:ext cx="1147762" cy="687388"/>
            <a:chOff x="4959351" y="4625975"/>
            <a:chExt cx="1147762" cy="687388"/>
          </a:xfrm>
        </p:grpSpPr>
        <p:sp>
          <p:nvSpPr>
            <p:cNvPr id="29" name="Rectangle 22"/>
            <p:cNvSpPr>
              <a:spLocks noChangeArrowheads="1"/>
            </p:cNvSpPr>
            <p:nvPr/>
          </p:nvSpPr>
          <p:spPr bwMode="auto">
            <a:xfrm>
              <a:off x="4959351" y="4625975"/>
              <a:ext cx="865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4D6D"/>
                  </a:solidFill>
                  <a:effectLst/>
                  <a:latin typeface="Univers LT Std 57 Cn" charset="0"/>
                  <a:cs typeface="Arial" pitchFamily="34" charset="0"/>
                </a:rPr>
                <a:t>Revenue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8" name="Freeform 51"/>
            <p:cNvSpPr>
              <a:spLocks/>
            </p:cNvSpPr>
            <p:nvPr/>
          </p:nvSpPr>
          <p:spPr bwMode="auto">
            <a:xfrm>
              <a:off x="5751513" y="4730750"/>
              <a:ext cx="355600" cy="496888"/>
            </a:xfrm>
            <a:custGeom>
              <a:avLst/>
              <a:gdLst>
                <a:gd name="T0" fmla="*/ 0 w 224"/>
                <a:gd name="T1" fmla="*/ 313 h 313"/>
                <a:gd name="T2" fmla="*/ 0 w 224"/>
                <a:gd name="T3" fmla="*/ 313 h 313"/>
                <a:gd name="T4" fmla="*/ 34 w 224"/>
                <a:gd name="T5" fmla="*/ 278 h 313"/>
                <a:gd name="T6" fmla="*/ 69 w 224"/>
                <a:gd name="T7" fmla="*/ 243 h 313"/>
                <a:gd name="T8" fmla="*/ 100 w 224"/>
                <a:gd name="T9" fmla="*/ 209 h 313"/>
                <a:gd name="T10" fmla="*/ 127 w 224"/>
                <a:gd name="T11" fmla="*/ 170 h 313"/>
                <a:gd name="T12" fmla="*/ 154 w 224"/>
                <a:gd name="T13" fmla="*/ 131 h 313"/>
                <a:gd name="T14" fmla="*/ 181 w 224"/>
                <a:gd name="T15" fmla="*/ 89 h 313"/>
                <a:gd name="T16" fmla="*/ 205 w 224"/>
                <a:gd name="T17" fmla="*/ 46 h 313"/>
                <a:gd name="T18" fmla="*/ 224 w 224"/>
                <a:gd name="T1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313">
                  <a:moveTo>
                    <a:pt x="0" y="313"/>
                  </a:moveTo>
                  <a:lnTo>
                    <a:pt x="0" y="313"/>
                  </a:lnTo>
                  <a:lnTo>
                    <a:pt x="34" y="278"/>
                  </a:lnTo>
                  <a:lnTo>
                    <a:pt x="69" y="243"/>
                  </a:lnTo>
                  <a:lnTo>
                    <a:pt x="100" y="209"/>
                  </a:lnTo>
                  <a:lnTo>
                    <a:pt x="127" y="170"/>
                  </a:lnTo>
                  <a:lnTo>
                    <a:pt x="154" y="131"/>
                  </a:lnTo>
                  <a:lnTo>
                    <a:pt x="181" y="89"/>
                  </a:lnTo>
                  <a:lnTo>
                    <a:pt x="205" y="46"/>
                  </a:lnTo>
                  <a:lnTo>
                    <a:pt x="224" y="0"/>
                  </a:lnTo>
                </a:path>
              </a:pathLst>
            </a:custGeom>
            <a:noFill/>
            <a:ln w="38100">
              <a:solidFill>
                <a:srgbClr val="004D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p:nvSpPr>
          <p:spPr bwMode="auto">
            <a:xfrm>
              <a:off x="5646738" y="5165725"/>
              <a:ext cx="153988" cy="147638"/>
            </a:xfrm>
            <a:custGeom>
              <a:avLst/>
              <a:gdLst>
                <a:gd name="T0" fmla="*/ 0 w 97"/>
                <a:gd name="T1" fmla="*/ 93 h 93"/>
                <a:gd name="T2" fmla="*/ 50 w 97"/>
                <a:gd name="T3" fmla="*/ 0 h 93"/>
                <a:gd name="T4" fmla="*/ 50 w 97"/>
                <a:gd name="T5" fmla="*/ 0 h 93"/>
                <a:gd name="T6" fmla="*/ 54 w 97"/>
                <a:gd name="T7" fmla="*/ 8 h 93"/>
                <a:gd name="T8" fmla="*/ 58 w 97"/>
                <a:gd name="T9" fmla="*/ 24 h 93"/>
                <a:gd name="T10" fmla="*/ 66 w 97"/>
                <a:gd name="T11" fmla="*/ 31 h 93"/>
                <a:gd name="T12" fmla="*/ 73 w 97"/>
                <a:gd name="T13" fmla="*/ 43 h 93"/>
                <a:gd name="T14" fmla="*/ 85 w 97"/>
                <a:gd name="T15" fmla="*/ 47 h 93"/>
                <a:gd name="T16" fmla="*/ 97 w 97"/>
                <a:gd name="T17" fmla="*/ 55 h 93"/>
                <a:gd name="T18" fmla="*/ 0 w 97"/>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3">
                  <a:moveTo>
                    <a:pt x="0" y="93"/>
                  </a:moveTo>
                  <a:lnTo>
                    <a:pt x="50" y="0"/>
                  </a:lnTo>
                  <a:lnTo>
                    <a:pt x="50" y="0"/>
                  </a:lnTo>
                  <a:lnTo>
                    <a:pt x="54" y="8"/>
                  </a:lnTo>
                  <a:lnTo>
                    <a:pt x="58" y="24"/>
                  </a:lnTo>
                  <a:lnTo>
                    <a:pt x="66" y="31"/>
                  </a:lnTo>
                  <a:lnTo>
                    <a:pt x="73" y="43"/>
                  </a:lnTo>
                  <a:lnTo>
                    <a:pt x="85" y="47"/>
                  </a:lnTo>
                  <a:lnTo>
                    <a:pt x="97" y="55"/>
                  </a:lnTo>
                  <a:lnTo>
                    <a:pt x="0" y="93"/>
                  </a:lnTo>
                  <a:close/>
                </a:path>
              </a:pathLst>
            </a:custGeom>
            <a:solidFill>
              <a:srgbClr val="004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Freeform 55"/>
          <p:cNvSpPr>
            <a:spLocks/>
          </p:cNvSpPr>
          <p:nvPr/>
        </p:nvSpPr>
        <p:spPr bwMode="auto">
          <a:xfrm>
            <a:off x="1468438" y="5370513"/>
            <a:ext cx="160338" cy="134938"/>
          </a:xfrm>
          <a:custGeom>
            <a:avLst/>
            <a:gdLst>
              <a:gd name="T0" fmla="*/ 101 w 101"/>
              <a:gd name="T1" fmla="*/ 85 h 85"/>
              <a:gd name="T2" fmla="*/ 43 w 101"/>
              <a:gd name="T3" fmla="*/ 0 h 85"/>
              <a:gd name="T4" fmla="*/ 43 w 101"/>
              <a:gd name="T5" fmla="*/ 0 h 85"/>
              <a:gd name="T6" fmla="*/ 43 w 101"/>
              <a:gd name="T7" fmla="*/ 7 h 85"/>
              <a:gd name="T8" fmla="*/ 35 w 101"/>
              <a:gd name="T9" fmla="*/ 23 h 85"/>
              <a:gd name="T10" fmla="*/ 31 w 101"/>
              <a:gd name="T11" fmla="*/ 34 h 85"/>
              <a:gd name="T12" fmla="*/ 24 w 101"/>
              <a:gd name="T13" fmla="*/ 42 h 85"/>
              <a:gd name="T14" fmla="*/ 16 w 101"/>
              <a:gd name="T15" fmla="*/ 50 h 85"/>
              <a:gd name="T16" fmla="*/ 0 w 101"/>
              <a:gd name="T17" fmla="*/ 58 h 85"/>
              <a:gd name="T18" fmla="*/ 101 w 101"/>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5">
                <a:moveTo>
                  <a:pt x="101" y="85"/>
                </a:moveTo>
                <a:lnTo>
                  <a:pt x="43" y="0"/>
                </a:lnTo>
                <a:lnTo>
                  <a:pt x="43" y="0"/>
                </a:lnTo>
                <a:lnTo>
                  <a:pt x="43" y="7"/>
                </a:lnTo>
                <a:lnTo>
                  <a:pt x="35" y="23"/>
                </a:lnTo>
                <a:lnTo>
                  <a:pt x="31" y="34"/>
                </a:lnTo>
                <a:lnTo>
                  <a:pt x="24" y="42"/>
                </a:lnTo>
                <a:lnTo>
                  <a:pt x="16" y="50"/>
                </a:lnTo>
                <a:lnTo>
                  <a:pt x="0" y="58"/>
                </a:lnTo>
                <a:lnTo>
                  <a:pt x="101" y="85"/>
                </a:lnTo>
                <a:close/>
              </a:path>
            </a:pathLst>
          </a:custGeom>
          <a:solidFill>
            <a:srgbClr val="9235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6" name="Group 65"/>
          <p:cNvGrpSpPr/>
          <p:nvPr/>
        </p:nvGrpSpPr>
        <p:grpSpPr>
          <a:xfrm>
            <a:off x="265113" y="4835525"/>
            <a:ext cx="1363663" cy="884460"/>
            <a:chOff x="1863726" y="4718050"/>
            <a:chExt cx="1363663" cy="884460"/>
          </a:xfrm>
        </p:grpSpPr>
        <p:sp>
          <p:nvSpPr>
            <p:cNvPr id="26" name="Rectangle 19"/>
            <p:cNvSpPr>
              <a:spLocks noChangeArrowheads="1"/>
            </p:cNvSpPr>
            <p:nvPr/>
          </p:nvSpPr>
          <p:spPr bwMode="auto">
            <a:xfrm>
              <a:off x="1863726" y="4902200"/>
              <a:ext cx="9794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Purchased</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27" name="Rectangle 20"/>
            <p:cNvSpPr>
              <a:spLocks noChangeArrowheads="1"/>
            </p:cNvSpPr>
            <p:nvPr/>
          </p:nvSpPr>
          <p:spPr bwMode="auto">
            <a:xfrm>
              <a:off x="1870076" y="5122863"/>
              <a:ext cx="1003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land, labor,</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28" name="Rectangle 21"/>
            <p:cNvSpPr>
              <a:spLocks noChangeArrowheads="1"/>
            </p:cNvSpPr>
            <p:nvPr/>
          </p:nvSpPr>
          <p:spPr bwMode="auto">
            <a:xfrm>
              <a:off x="1863726" y="5356289"/>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E46C0A"/>
                  </a:solidFill>
                  <a:effectLst/>
                  <a:latin typeface="Univers LT Std 57 Cn" charset="0"/>
                  <a:cs typeface="Arial" pitchFamily="34" charset="0"/>
                </a:rPr>
                <a:t>and capital</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61" name="Freeform 54"/>
            <p:cNvSpPr>
              <a:spLocks/>
            </p:cNvSpPr>
            <p:nvPr/>
          </p:nvSpPr>
          <p:spPr bwMode="auto">
            <a:xfrm>
              <a:off x="2730501" y="4718050"/>
              <a:ext cx="417513" cy="608013"/>
            </a:xfrm>
            <a:custGeom>
              <a:avLst/>
              <a:gdLst>
                <a:gd name="T0" fmla="*/ 263 w 263"/>
                <a:gd name="T1" fmla="*/ 383 h 383"/>
                <a:gd name="T2" fmla="*/ 263 w 263"/>
                <a:gd name="T3" fmla="*/ 383 h 383"/>
                <a:gd name="T4" fmla="*/ 216 w 263"/>
                <a:gd name="T5" fmla="*/ 344 h 383"/>
                <a:gd name="T6" fmla="*/ 178 w 263"/>
                <a:gd name="T7" fmla="*/ 302 h 383"/>
                <a:gd name="T8" fmla="*/ 139 w 263"/>
                <a:gd name="T9" fmla="*/ 255 h 383"/>
                <a:gd name="T10" fmla="*/ 104 w 263"/>
                <a:gd name="T11" fmla="*/ 209 h 383"/>
                <a:gd name="T12" fmla="*/ 73 w 263"/>
                <a:gd name="T13" fmla="*/ 159 h 383"/>
                <a:gd name="T14" fmla="*/ 46 w 263"/>
                <a:gd name="T15" fmla="*/ 108 h 383"/>
                <a:gd name="T16" fmla="*/ 19 w 263"/>
                <a:gd name="T17" fmla="*/ 54 h 383"/>
                <a:gd name="T18" fmla="*/ 0 w 263"/>
                <a:gd name="T1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383">
                  <a:moveTo>
                    <a:pt x="263" y="383"/>
                  </a:moveTo>
                  <a:lnTo>
                    <a:pt x="263" y="383"/>
                  </a:lnTo>
                  <a:lnTo>
                    <a:pt x="216" y="344"/>
                  </a:lnTo>
                  <a:lnTo>
                    <a:pt x="178" y="302"/>
                  </a:lnTo>
                  <a:lnTo>
                    <a:pt x="139" y="255"/>
                  </a:lnTo>
                  <a:lnTo>
                    <a:pt x="104" y="209"/>
                  </a:lnTo>
                  <a:lnTo>
                    <a:pt x="73" y="159"/>
                  </a:lnTo>
                  <a:lnTo>
                    <a:pt x="46" y="108"/>
                  </a:lnTo>
                  <a:lnTo>
                    <a:pt x="19" y="54"/>
                  </a:lnTo>
                  <a:lnTo>
                    <a:pt x="0" y="0"/>
                  </a:lnTo>
                </a:path>
              </a:pathLst>
            </a:custGeom>
            <a:noFill/>
            <a:ln w="3810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p:nvSpPr>
          <p:spPr bwMode="auto">
            <a:xfrm>
              <a:off x="3067051" y="5253038"/>
              <a:ext cx="160338" cy="134938"/>
            </a:xfrm>
            <a:custGeom>
              <a:avLst/>
              <a:gdLst>
                <a:gd name="T0" fmla="*/ 101 w 101"/>
                <a:gd name="T1" fmla="*/ 85 h 85"/>
                <a:gd name="T2" fmla="*/ 43 w 101"/>
                <a:gd name="T3" fmla="*/ 0 h 85"/>
                <a:gd name="T4" fmla="*/ 43 w 101"/>
                <a:gd name="T5" fmla="*/ 0 h 85"/>
                <a:gd name="T6" fmla="*/ 43 w 101"/>
                <a:gd name="T7" fmla="*/ 7 h 85"/>
                <a:gd name="T8" fmla="*/ 35 w 101"/>
                <a:gd name="T9" fmla="*/ 23 h 85"/>
                <a:gd name="T10" fmla="*/ 31 w 101"/>
                <a:gd name="T11" fmla="*/ 34 h 85"/>
                <a:gd name="T12" fmla="*/ 24 w 101"/>
                <a:gd name="T13" fmla="*/ 42 h 85"/>
                <a:gd name="T14" fmla="*/ 16 w 101"/>
                <a:gd name="T15" fmla="*/ 50 h 85"/>
                <a:gd name="T16" fmla="*/ 0 w 101"/>
                <a:gd name="T17" fmla="*/ 58 h 85"/>
                <a:gd name="T18" fmla="*/ 101 w 101"/>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5">
                  <a:moveTo>
                    <a:pt x="101" y="85"/>
                  </a:moveTo>
                  <a:lnTo>
                    <a:pt x="43" y="0"/>
                  </a:lnTo>
                  <a:lnTo>
                    <a:pt x="43" y="0"/>
                  </a:lnTo>
                  <a:lnTo>
                    <a:pt x="43" y="7"/>
                  </a:lnTo>
                  <a:lnTo>
                    <a:pt x="35" y="23"/>
                  </a:lnTo>
                  <a:lnTo>
                    <a:pt x="31" y="34"/>
                  </a:lnTo>
                  <a:lnTo>
                    <a:pt x="24" y="42"/>
                  </a:lnTo>
                  <a:lnTo>
                    <a:pt x="16" y="50"/>
                  </a:lnTo>
                  <a:lnTo>
                    <a:pt x="0" y="58"/>
                  </a:lnTo>
                  <a:lnTo>
                    <a:pt x="101" y="85"/>
                  </a:lnTo>
                </a:path>
              </a:pathLst>
            </a:custGeom>
            <a:solidFill>
              <a:srgbClr val="E46C0A"/>
            </a:solidFill>
            <a:ln w="9525">
              <a:solidFill>
                <a:srgbClr val="E46C0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p:cNvGrpSpPr/>
          <p:nvPr/>
        </p:nvGrpSpPr>
        <p:grpSpPr>
          <a:xfrm>
            <a:off x="1303338" y="4633913"/>
            <a:ext cx="1554162" cy="711200"/>
            <a:chOff x="2901951" y="4516438"/>
            <a:chExt cx="1554162" cy="711200"/>
          </a:xfrm>
        </p:grpSpPr>
        <p:grpSp>
          <p:nvGrpSpPr>
            <p:cNvPr id="10" name="Group 9"/>
            <p:cNvGrpSpPr/>
            <p:nvPr/>
          </p:nvGrpSpPr>
          <p:grpSpPr>
            <a:xfrm>
              <a:off x="3227388" y="4516438"/>
              <a:ext cx="1228725" cy="496887"/>
              <a:chOff x="3227388" y="4516438"/>
              <a:chExt cx="1228725" cy="496887"/>
            </a:xfrm>
          </p:grpSpPr>
          <p:sp>
            <p:nvSpPr>
              <p:cNvPr id="30" name="Rectangle 23"/>
              <p:cNvSpPr>
                <a:spLocks noChangeArrowheads="1"/>
              </p:cNvSpPr>
              <p:nvPr/>
            </p:nvSpPr>
            <p:spPr bwMode="auto">
              <a:xfrm>
                <a:off x="3227388" y="4516438"/>
                <a:ext cx="1228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4D6D"/>
                    </a:solidFill>
                    <a:effectLst/>
                    <a:latin typeface="Univers LT Std 57 Cn" charset="0"/>
                    <a:cs typeface="Arial" pitchFamily="34" charset="0"/>
                  </a:rPr>
                  <a:t>Wages, rent,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3349626" y="47371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4D6D"/>
                    </a:solidFill>
                    <a:effectLst/>
                    <a:latin typeface="Univers LT Std 57 Cn" charset="0"/>
                    <a:cs typeface="Arial" pitchFamily="34" charset="0"/>
                  </a:rPr>
                  <a:t>and profit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64" name="Freeform 57"/>
            <p:cNvSpPr>
              <a:spLocks/>
            </p:cNvSpPr>
            <p:nvPr/>
          </p:nvSpPr>
          <p:spPr bwMode="auto">
            <a:xfrm>
              <a:off x="2925763" y="4730750"/>
              <a:ext cx="357188" cy="496888"/>
            </a:xfrm>
            <a:custGeom>
              <a:avLst/>
              <a:gdLst>
                <a:gd name="T0" fmla="*/ 225 w 225"/>
                <a:gd name="T1" fmla="*/ 313 h 313"/>
                <a:gd name="T2" fmla="*/ 225 w 225"/>
                <a:gd name="T3" fmla="*/ 313 h 313"/>
                <a:gd name="T4" fmla="*/ 190 w 225"/>
                <a:gd name="T5" fmla="*/ 278 h 313"/>
                <a:gd name="T6" fmla="*/ 159 w 225"/>
                <a:gd name="T7" fmla="*/ 243 h 313"/>
                <a:gd name="T8" fmla="*/ 124 w 225"/>
                <a:gd name="T9" fmla="*/ 209 h 313"/>
                <a:gd name="T10" fmla="*/ 97 w 225"/>
                <a:gd name="T11" fmla="*/ 170 h 313"/>
                <a:gd name="T12" fmla="*/ 70 w 225"/>
                <a:gd name="T13" fmla="*/ 131 h 313"/>
                <a:gd name="T14" fmla="*/ 43 w 225"/>
                <a:gd name="T15" fmla="*/ 89 h 313"/>
                <a:gd name="T16" fmla="*/ 24 w 225"/>
                <a:gd name="T17" fmla="*/ 46 h 313"/>
                <a:gd name="T18" fmla="*/ 0 w 225"/>
                <a:gd name="T1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13">
                  <a:moveTo>
                    <a:pt x="225" y="313"/>
                  </a:moveTo>
                  <a:lnTo>
                    <a:pt x="225" y="313"/>
                  </a:lnTo>
                  <a:lnTo>
                    <a:pt x="190" y="278"/>
                  </a:lnTo>
                  <a:lnTo>
                    <a:pt x="159" y="243"/>
                  </a:lnTo>
                  <a:lnTo>
                    <a:pt x="124" y="209"/>
                  </a:lnTo>
                  <a:lnTo>
                    <a:pt x="97" y="170"/>
                  </a:lnTo>
                  <a:lnTo>
                    <a:pt x="70" y="131"/>
                  </a:lnTo>
                  <a:lnTo>
                    <a:pt x="43" y="89"/>
                  </a:lnTo>
                  <a:lnTo>
                    <a:pt x="24" y="46"/>
                  </a:lnTo>
                  <a:lnTo>
                    <a:pt x="0" y="0"/>
                  </a:lnTo>
                </a:path>
              </a:pathLst>
            </a:custGeom>
            <a:noFill/>
            <a:ln w="38100">
              <a:solidFill>
                <a:srgbClr val="004D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p:nvSpPr>
          <p:spPr bwMode="auto">
            <a:xfrm>
              <a:off x="2901951" y="4662488"/>
              <a:ext cx="115888" cy="166688"/>
            </a:xfrm>
            <a:custGeom>
              <a:avLst/>
              <a:gdLst>
                <a:gd name="T0" fmla="*/ 0 w 73"/>
                <a:gd name="T1" fmla="*/ 0 h 105"/>
                <a:gd name="T2" fmla="*/ 8 w 73"/>
                <a:gd name="T3" fmla="*/ 105 h 105"/>
                <a:gd name="T4" fmla="*/ 8 w 73"/>
                <a:gd name="T5" fmla="*/ 105 h 105"/>
                <a:gd name="T6" fmla="*/ 12 w 73"/>
                <a:gd name="T7" fmla="*/ 101 h 105"/>
                <a:gd name="T8" fmla="*/ 23 w 73"/>
                <a:gd name="T9" fmla="*/ 89 h 105"/>
                <a:gd name="T10" fmla="*/ 31 w 73"/>
                <a:gd name="T11" fmla="*/ 81 h 105"/>
                <a:gd name="T12" fmla="*/ 43 w 73"/>
                <a:gd name="T13" fmla="*/ 78 h 105"/>
                <a:gd name="T14" fmla="*/ 58 w 73"/>
                <a:gd name="T15" fmla="*/ 78 h 105"/>
                <a:gd name="T16" fmla="*/ 73 w 73"/>
                <a:gd name="T17" fmla="*/ 78 h 105"/>
                <a:gd name="T18" fmla="*/ 0 w 73"/>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5">
                  <a:moveTo>
                    <a:pt x="0" y="0"/>
                  </a:moveTo>
                  <a:lnTo>
                    <a:pt x="8" y="105"/>
                  </a:lnTo>
                  <a:lnTo>
                    <a:pt x="8" y="105"/>
                  </a:lnTo>
                  <a:lnTo>
                    <a:pt x="12" y="101"/>
                  </a:lnTo>
                  <a:lnTo>
                    <a:pt x="23" y="89"/>
                  </a:lnTo>
                  <a:lnTo>
                    <a:pt x="31" y="81"/>
                  </a:lnTo>
                  <a:lnTo>
                    <a:pt x="43" y="78"/>
                  </a:lnTo>
                  <a:lnTo>
                    <a:pt x="58" y="78"/>
                  </a:lnTo>
                  <a:lnTo>
                    <a:pt x="73" y="78"/>
                  </a:lnTo>
                  <a:lnTo>
                    <a:pt x="0" y="0"/>
                  </a:lnTo>
                  <a:close/>
                </a:path>
              </a:pathLst>
            </a:custGeom>
            <a:solidFill>
              <a:srgbClr val="004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3821113" y="6026150"/>
            <a:ext cx="2160588" cy="276225"/>
            <a:chOff x="5419726" y="5908675"/>
            <a:chExt cx="2160588" cy="276225"/>
          </a:xfrm>
        </p:grpSpPr>
        <p:sp>
          <p:nvSpPr>
            <p:cNvPr id="56" name="Freeform 49"/>
            <p:cNvSpPr>
              <a:spLocks/>
            </p:cNvSpPr>
            <p:nvPr/>
          </p:nvSpPr>
          <p:spPr bwMode="auto">
            <a:xfrm>
              <a:off x="5751513" y="5976938"/>
              <a:ext cx="152400" cy="111125"/>
            </a:xfrm>
            <a:custGeom>
              <a:avLst/>
              <a:gdLst>
                <a:gd name="T0" fmla="*/ 96 w 96"/>
                <a:gd name="T1" fmla="*/ 31 h 70"/>
                <a:gd name="T2" fmla="*/ 0 w 96"/>
                <a:gd name="T3" fmla="*/ 70 h 70"/>
                <a:gd name="T4" fmla="*/ 0 w 96"/>
                <a:gd name="T5" fmla="*/ 70 h 70"/>
                <a:gd name="T6" fmla="*/ 3 w 96"/>
                <a:gd name="T7" fmla="*/ 66 h 70"/>
                <a:gd name="T8" fmla="*/ 7 w 96"/>
                <a:gd name="T9" fmla="*/ 46 h 70"/>
                <a:gd name="T10" fmla="*/ 11 w 96"/>
                <a:gd name="T11" fmla="*/ 39 h 70"/>
                <a:gd name="T12" fmla="*/ 7 w 96"/>
                <a:gd name="T13" fmla="*/ 23 h 70"/>
                <a:gd name="T14" fmla="*/ 7 w 96"/>
                <a:gd name="T15" fmla="*/ 11 h 70"/>
                <a:gd name="T16" fmla="*/ 0 w 96"/>
                <a:gd name="T17" fmla="*/ 0 h 70"/>
                <a:gd name="T18" fmla="*/ 96 w 96"/>
                <a:gd name="T19"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70">
                  <a:moveTo>
                    <a:pt x="96" y="31"/>
                  </a:moveTo>
                  <a:lnTo>
                    <a:pt x="0" y="70"/>
                  </a:lnTo>
                  <a:lnTo>
                    <a:pt x="0" y="70"/>
                  </a:lnTo>
                  <a:lnTo>
                    <a:pt x="3" y="66"/>
                  </a:lnTo>
                  <a:lnTo>
                    <a:pt x="7" y="46"/>
                  </a:lnTo>
                  <a:lnTo>
                    <a:pt x="11" y="39"/>
                  </a:lnTo>
                  <a:lnTo>
                    <a:pt x="7" y="23"/>
                  </a:lnTo>
                  <a:lnTo>
                    <a:pt x="7" y="11"/>
                  </a:lnTo>
                  <a:lnTo>
                    <a:pt x="0" y="0"/>
                  </a:lnTo>
                  <a:lnTo>
                    <a:pt x="96" y="31"/>
                  </a:lnTo>
                  <a:close/>
                </a:path>
              </a:pathLst>
            </a:custGeom>
            <a:solidFill>
              <a:srgbClr val="004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6"/>
            <p:cNvSpPr>
              <a:spLocks noChangeArrowheads="1"/>
            </p:cNvSpPr>
            <p:nvPr/>
          </p:nvSpPr>
          <p:spPr bwMode="auto">
            <a:xfrm>
              <a:off x="6070601" y="5908675"/>
              <a:ext cx="1509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4D6D"/>
                  </a:solidFill>
                  <a:effectLst/>
                  <a:latin typeface="Univers LT Std 47 Cn Lt" charset="0"/>
                  <a:cs typeface="Arial" pitchFamily="34" charset="0"/>
                </a:rPr>
                <a:t>Flow of dollars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7" name="Freeform 50"/>
            <p:cNvSpPr>
              <a:spLocks/>
            </p:cNvSpPr>
            <p:nvPr/>
          </p:nvSpPr>
          <p:spPr bwMode="auto">
            <a:xfrm>
              <a:off x="5751513" y="5976938"/>
              <a:ext cx="152400" cy="111125"/>
            </a:xfrm>
            <a:custGeom>
              <a:avLst/>
              <a:gdLst>
                <a:gd name="T0" fmla="*/ 96 w 96"/>
                <a:gd name="T1" fmla="*/ 31 h 70"/>
                <a:gd name="T2" fmla="*/ 0 w 96"/>
                <a:gd name="T3" fmla="*/ 70 h 70"/>
                <a:gd name="T4" fmla="*/ 0 w 96"/>
                <a:gd name="T5" fmla="*/ 70 h 70"/>
                <a:gd name="T6" fmla="*/ 3 w 96"/>
                <a:gd name="T7" fmla="*/ 66 h 70"/>
                <a:gd name="T8" fmla="*/ 7 w 96"/>
                <a:gd name="T9" fmla="*/ 46 h 70"/>
                <a:gd name="T10" fmla="*/ 11 w 96"/>
                <a:gd name="T11" fmla="*/ 39 h 70"/>
                <a:gd name="T12" fmla="*/ 7 w 96"/>
                <a:gd name="T13" fmla="*/ 23 h 70"/>
                <a:gd name="T14" fmla="*/ 7 w 96"/>
                <a:gd name="T15" fmla="*/ 11 h 70"/>
                <a:gd name="T16" fmla="*/ 0 w 96"/>
                <a:gd name="T17" fmla="*/ 0 h 70"/>
                <a:gd name="T18" fmla="*/ 96 w 96"/>
                <a:gd name="T19"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70">
                  <a:moveTo>
                    <a:pt x="96" y="31"/>
                  </a:moveTo>
                  <a:lnTo>
                    <a:pt x="0" y="70"/>
                  </a:lnTo>
                  <a:lnTo>
                    <a:pt x="0" y="70"/>
                  </a:lnTo>
                  <a:lnTo>
                    <a:pt x="3" y="66"/>
                  </a:lnTo>
                  <a:lnTo>
                    <a:pt x="7" y="46"/>
                  </a:lnTo>
                  <a:lnTo>
                    <a:pt x="11" y="39"/>
                  </a:lnTo>
                  <a:lnTo>
                    <a:pt x="7" y="23"/>
                  </a:lnTo>
                  <a:lnTo>
                    <a:pt x="7" y="11"/>
                  </a:lnTo>
                  <a:lnTo>
                    <a:pt x="0" y="0"/>
                  </a:lnTo>
                  <a:lnTo>
                    <a:pt x="96" y="3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60"/>
            <p:cNvSpPr>
              <a:spLocks noChangeShapeType="1"/>
            </p:cNvSpPr>
            <p:nvPr/>
          </p:nvSpPr>
          <p:spPr bwMode="auto">
            <a:xfrm>
              <a:off x="5419726" y="6032500"/>
              <a:ext cx="392113" cy="0"/>
            </a:xfrm>
            <a:prstGeom prst="line">
              <a:avLst/>
            </a:prstGeom>
            <a:noFill/>
            <a:ln w="38100">
              <a:solidFill>
                <a:srgbClr val="004D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a:off x="3821113" y="6284913"/>
            <a:ext cx="2042282" cy="466883"/>
            <a:chOff x="5419726" y="6167438"/>
            <a:chExt cx="2042282" cy="466883"/>
          </a:xfrm>
        </p:grpSpPr>
        <p:sp>
          <p:nvSpPr>
            <p:cNvPr id="68" name="Freeform 61"/>
            <p:cNvSpPr>
              <a:spLocks/>
            </p:cNvSpPr>
            <p:nvPr/>
          </p:nvSpPr>
          <p:spPr bwMode="auto">
            <a:xfrm>
              <a:off x="5751513" y="6234113"/>
              <a:ext cx="152400" cy="117475"/>
            </a:xfrm>
            <a:custGeom>
              <a:avLst/>
              <a:gdLst>
                <a:gd name="T0" fmla="*/ 96 w 96"/>
                <a:gd name="T1" fmla="*/ 35 h 74"/>
                <a:gd name="T2" fmla="*/ 0 w 96"/>
                <a:gd name="T3" fmla="*/ 74 h 74"/>
                <a:gd name="T4" fmla="*/ 0 w 96"/>
                <a:gd name="T5" fmla="*/ 74 h 74"/>
                <a:gd name="T6" fmla="*/ 3 w 96"/>
                <a:gd name="T7" fmla="*/ 66 h 74"/>
                <a:gd name="T8" fmla="*/ 7 w 96"/>
                <a:gd name="T9" fmla="*/ 51 h 74"/>
                <a:gd name="T10" fmla="*/ 11 w 96"/>
                <a:gd name="T11" fmla="*/ 39 h 74"/>
                <a:gd name="T12" fmla="*/ 7 w 96"/>
                <a:gd name="T13" fmla="*/ 27 h 74"/>
                <a:gd name="T14" fmla="*/ 7 w 96"/>
                <a:gd name="T15" fmla="*/ 16 h 74"/>
                <a:gd name="T16" fmla="*/ 0 w 96"/>
                <a:gd name="T17" fmla="*/ 0 h 74"/>
                <a:gd name="T18" fmla="*/ 96 w 96"/>
                <a:gd name="T19"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74">
                  <a:moveTo>
                    <a:pt x="96" y="35"/>
                  </a:moveTo>
                  <a:lnTo>
                    <a:pt x="0" y="74"/>
                  </a:lnTo>
                  <a:lnTo>
                    <a:pt x="0" y="74"/>
                  </a:lnTo>
                  <a:lnTo>
                    <a:pt x="3" y="66"/>
                  </a:lnTo>
                  <a:lnTo>
                    <a:pt x="7" y="51"/>
                  </a:lnTo>
                  <a:lnTo>
                    <a:pt x="11" y="39"/>
                  </a:lnTo>
                  <a:lnTo>
                    <a:pt x="7" y="27"/>
                  </a:lnTo>
                  <a:lnTo>
                    <a:pt x="7" y="16"/>
                  </a:lnTo>
                  <a:lnTo>
                    <a:pt x="0" y="0"/>
                  </a:lnTo>
                  <a:lnTo>
                    <a:pt x="96" y="35"/>
                  </a:lnTo>
                  <a:close/>
                </a:path>
              </a:pathLst>
            </a:custGeom>
            <a:solidFill>
              <a:srgbClr val="E46C0A"/>
            </a:solidFill>
            <a:ln w="9525">
              <a:solidFill>
                <a:srgbClr val="E46C0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4" name="Group 73"/>
            <p:cNvGrpSpPr/>
            <p:nvPr/>
          </p:nvGrpSpPr>
          <p:grpSpPr>
            <a:xfrm>
              <a:off x="5419726" y="6167438"/>
              <a:ext cx="2042282" cy="466883"/>
              <a:chOff x="5419726" y="6167438"/>
              <a:chExt cx="2042282" cy="466883"/>
            </a:xfrm>
          </p:grpSpPr>
          <p:sp>
            <p:nvSpPr>
              <p:cNvPr id="24" name="Rectangle 17"/>
              <p:cNvSpPr>
                <a:spLocks noChangeArrowheads="1"/>
              </p:cNvSpPr>
              <p:nvPr/>
            </p:nvSpPr>
            <p:spPr bwMode="auto">
              <a:xfrm>
                <a:off x="6070601" y="6167438"/>
                <a:ext cx="1391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E46C0A"/>
                    </a:solidFill>
                    <a:effectLst/>
                    <a:latin typeface="Univers LT Std 47 Cn Lt" charset="0"/>
                    <a:cs typeface="Arial" pitchFamily="34" charset="0"/>
                  </a:rPr>
                  <a:t>Flow of goods</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25" name="Rectangle 18"/>
              <p:cNvSpPr>
                <a:spLocks noChangeArrowheads="1"/>
              </p:cNvSpPr>
              <p:nvPr/>
            </p:nvSpPr>
            <p:spPr bwMode="auto">
              <a:xfrm>
                <a:off x="6070601" y="6388100"/>
                <a:ext cx="12423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E46C0A"/>
                    </a:solidFill>
                    <a:effectLst/>
                    <a:latin typeface="Univers LT Std 47 Cn Lt" charset="0"/>
                    <a:cs typeface="Arial" pitchFamily="34" charset="0"/>
                  </a:rPr>
                  <a:t>and services</a:t>
                </a:r>
                <a:endParaRPr kumimoji="0" lang="en-US" sz="1800" b="0" i="0" u="none" strike="noStrike" cap="none" normalizeH="0" baseline="0" dirty="0">
                  <a:ln>
                    <a:noFill/>
                  </a:ln>
                  <a:solidFill>
                    <a:srgbClr val="E46C0A"/>
                  </a:solidFill>
                  <a:effectLst/>
                  <a:latin typeface="Arial" pitchFamily="34" charset="0"/>
                  <a:cs typeface="Arial" pitchFamily="34" charset="0"/>
                </a:endParaRPr>
              </a:p>
            </p:txBody>
          </p:sp>
          <p:sp>
            <p:nvSpPr>
              <p:cNvPr id="69" name="Freeform 62"/>
              <p:cNvSpPr>
                <a:spLocks/>
              </p:cNvSpPr>
              <p:nvPr/>
            </p:nvSpPr>
            <p:spPr bwMode="auto">
              <a:xfrm>
                <a:off x="5751513" y="6234113"/>
                <a:ext cx="152400" cy="117475"/>
              </a:xfrm>
              <a:custGeom>
                <a:avLst/>
                <a:gdLst>
                  <a:gd name="T0" fmla="*/ 96 w 96"/>
                  <a:gd name="T1" fmla="*/ 35 h 74"/>
                  <a:gd name="T2" fmla="*/ 0 w 96"/>
                  <a:gd name="T3" fmla="*/ 74 h 74"/>
                  <a:gd name="T4" fmla="*/ 0 w 96"/>
                  <a:gd name="T5" fmla="*/ 74 h 74"/>
                  <a:gd name="T6" fmla="*/ 3 w 96"/>
                  <a:gd name="T7" fmla="*/ 66 h 74"/>
                  <a:gd name="T8" fmla="*/ 7 w 96"/>
                  <a:gd name="T9" fmla="*/ 51 h 74"/>
                  <a:gd name="T10" fmla="*/ 11 w 96"/>
                  <a:gd name="T11" fmla="*/ 39 h 74"/>
                  <a:gd name="T12" fmla="*/ 7 w 96"/>
                  <a:gd name="T13" fmla="*/ 27 h 74"/>
                  <a:gd name="T14" fmla="*/ 7 w 96"/>
                  <a:gd name="T15" fmla="*/ 16 h 74"/>
                  <a:gd name="T16" fmla="*/ 0 w 96"/>
                  <a:gd name="T17" fmla="*/ 0 h 74"/>
                  <a:gd name="T18" fmla="*/ 96 w 96"/>
                  <a:gd name="T19"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74">
                    <a:moveTo>
                      <a:pt x="96" y="35"/>
                    </a:moveTo>
                    <a:lnTo>
                      <a:pt x="0" y="74"/>
                    </a:lnTo>
                    <a:lnTo>
                      <a:pt x="0" y="74"/>
                    </a:lnTo>
                    <a:lnTo>
                      <a:pt x="3" y="66"/>
                    </a:lnTo>
                    <a:lnTo>
                      <a:pt x="7" y="51"/>
                    </a:lnTo>
                    <a:lnTo>
                      <a:pt x="11" y="39"/>
                    </a:lnTo>
                    <a:lnTo>
                      <a:pt x="7" y="27"/>
                    </a:lnTo>
                    <a:lnTo>
                      <a:pt x="7" y="16"/>
                    </a:lnTo>
                    <a:lnTo>
                      <a:pt x="0" y="0"/>
                    </a:lnTo>
                    <a:lnTo>
                      <a:pt x="96" y="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63"/>
              <p:cNvSpPr>
                <a:spLocks noChangeShapeType="1"/>
              </p:cNvSpPr>
              <p:nvPr/>
            </p:nvSpPr>
            <p:spPr bwMode="auto">
              <a:xfrm>
                <a:off x="5419726" y="6289675"/>
                <a:ext cx="392113" cy="0"/>
              </a:xfrm>
              <a:prstGeom prst="line">
                <a:avLst/>
              </a:prstGeom>
              <a:noFill/>
              <a:ln w="381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9" name="Content Placeholder 2"/>
          <p:cNvSpPr txBox="1">
            <a:spLocks/>
          </p:cNvSpPr>
          <p:nvPr/>
        </p:nvSpPr>
        <p:spPr>
          <a:xfrm>
            <a:off x="5981701" y="2212032"/>
            <a:ext cx="3009899" cy="45025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i="1" dirty="0">
                <a:solidFill>
                  <a:srgbClr val="9D0505"/>
                </a:solidFill>
              </a:rPr>
              <a:t>Total output </a:t>
            </a:r>
            <a:r>
              <a:rPr lang="en-US" dirty="0"/>
              <a:t>can be measured as </a:t>
            </a:r>
            <a:r>
              <a:rPr lang="en-US" i="1" dirty="0">
                <a:solidFill>
                  <a:srgbClr val="9D0505"/>
                </a:solidFill>
              </a:rPr>
              <a:t>total income</a:t>
            </a:r>
            <a:r>
              <a:rPr lang="en-US" dirty="0"/>
              <a:t>.</a:t>
            </a:r>
          </a:p>
          <a:p>
            <a:pPr>
              <a:buClr>
                <a:schemeClr val="tx1"/>
              </a:buClr>
            </a:pPr>
            <a:r>
              <a:rPr lang="en-US" i="1" dirty="0">
                <a:solidFill>
                  <a:srgbClr val="9D0505"/>
                </a:solidFill>
              </a:rPr>
              <a:t>Total output </a:t>
            </a:r>
            <a:r>
              <a:rPr lang="en-US" dirty="0"/>
              <a:t>can also be measured as </a:t>
            </a:r>
            <a:r>
              <a:rPr lang="en-US" i="1" dirty="0">
                <a:solidFill>
                  <a:srgbClr val="9D0505"/>
                </a:solidFill>
              </a:rPr>
              <a:t>total expenditures</a:t>
            </a:r>
            <a:r>
              <a:rPr lang="en-US" dirty="0"/>
              <a:t>.</a:t>
            </a:r>
          </a:p>
          <a:p>
            <a:r>
              <a:rPr lang="en-US" dirty="0"/>
              <a:t>Value of Production = Expenditure = Income</a:t>
            </a:r>
          </a:p>
        </p:txBody>
      </p:sp>
    </p:spTree>
    <p:extLst>
      <p:ext uri="{BB962C8B-B14F-4D97-AF65-F5344CB8AC3E}">
        <p14:creationId xmlns:p14="http://schemas.microsoft.com/office/powerpoint/2010/main" val="311183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9">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Measuring GDP: The expenditure approach</a:t>
            </a:r>
          </a:p>
        </p:txBody>
      </p:sp>
      <p:sp>
        <p:nvSpPr>
          <p:cNvPr id="3" name="Content Placeholder 2"/>
          <p:cNvSpPr>
            <a:spLocks noGrp="1"/>
          </p:cNvSpPr>
          <p:nvPr>
            <p:ph idx="1"/>
          </p:nvPr>
        </p:nvSpPr>
        <p:spPr/>
        <p:txBody>
          <a:bodyPr>
            <a:normAutofit fontScale="85000" lnSpcReduction="20000"/>
          </a:bodyPr>
          <a:lstStyle/>
          <a:p>
            <a:r>
              <a:rPr lang="en-US" sz="3200" dirty="0"/>
              <a:t>The </a:t>
            </a:r>
            <a:r>
              <a:rPr lang="en-US" sz="3200" i="1" dirty="0">
                <a:solidFill>
                  <a:srgbClr val="9D0505"/>
                </a:solidFill>
              </a:rPr>
              <a:t>expenditure approach </a:t>
            </a:r>
            <a:r>
              <a:rPr lang="en-US" sz="3200" dirty="0"/>
              <a:t>sums up the four categories of expenditures to calculate </a:t>
            </a:r>
            <a:r>
              <a:rPr lang="en-US" sz="3200" i="1" dirty="0">
                <a:solidFill>
                  <a:srgbClr val="9D0505"/>
                </a:solidFill>
              </a:rPr>
              <a:t>total expenditures </a:t>
            </a:r>
            <a:r>
              <a:rPr lang="en-US" sz="3200" dirty="0"/>
              <a:t>(</a:t>
            </a:r>
            <a:r>
              <a:rPr lang="en-US" sz="3200" i="1" dirty="0">
                <a:solidFill>
                  <a:srgbClr val="9D0505"/>
                </a:solidFill>
              </a:rPr>
              <a:t>Y</a:t>
            </a:r>
            <a:r>
              <a:rPr lang="en-US" sz="3200" dirty="0"/>
              <a:t>):</a:t>
            </a:r>
          </a:p>
          <a:p>
            <a:pPr marL="0" indent="0">
              <a:buNone/>
            </a:pPr>
            <a:endParaRPr lang="en-US" sz="1600" dirty="0"/>
          </a:p>
          <a:p>
            <a:pPr marL="0" indent="0" algn="ctr">
              <a:buNone/>
            </a:pPr>
            <a:r>
              <a:rPr lang="en-US" dirty="0"/>
              <a:t>Y = C + I + G + NX</a:t>
            </a:r>
          </a:p>
          <a:p>
            <a:pPr marL="0" indent="0">
              <a:buNone/>
            </a:pPr>
            <a:endParaRPr lang="en-US" sz="1600" dirty="0"/>
          </a:p>
          <a:p>
            <a:pPr>
              <a:buClr>
                <a:schemeClr val="tx1"/>
              </a:buClr>
            </a:pPr>
            <a:r>
              <a:rPr lang="en-US" i="1" dirty="0">
                <a:solidFill>
                  <a:srgbClr val="9D0505"/>
                </a:solidFill>
              </a:rPr>
              <a:t>Consumption (C)</a:t>
            </a:r>
            <a:r>
              <a:rPr lang="en-US" dirty="0">
                <a:solidFill>
                  <a:srgbClr val="C00000"/>
                </a:solidFill>
              </a:rPr>
              <a:t> </a:t>
            </a:r>
            <a:r>
              <a:rPr lang="en-US" dirty="0"/>
              <a:t>is spending on goods and services by private individuals and households. </a:t>
            </a:r>
          </a:p>
          <a:p>
            <a:pPr>
              <a:buClr>
                <a:schemeClr val="tx1"/>
              </a:buClr>
            </a:pPr>
            <a:r>
              <a:rPr lang="en-US" i="1" dirty="0">
                <a:solidFill>
                  <a:srgbClr val="9D0505"/>
                </a:solidFill>
              </a:rPr>
              <a:t>Investment (I)</a:t>
            </a:r>
            <a:r>
              <a:rPr lang="en-US" i="1" dirty="0">
                <a:solidFill>
                  <a:srgbClr val="C00000"/>
                </a:solidFill>
              </a:rPr>
              <a:t> </a:t>
            </a:r>
            <a:r>
              <a:rPr lang="en-US" dirty="0"/>
              <a:t>is spending on productive inputs, such as factories, machinery, and inventory changes.</a:t>
            </a:r>
          </a:p>
          <a:p>
            <a:pPr lvl="1">
              <a:buClr>
                <a:schemeClr val="tx1"/>
              </a:buClr>
            </a:pPr>
            <a:r>
              <a:rPr lang="en-US" i="1" dirty="0">
                <a:solidFill>
                  <a:srgbClr val="9D0505"/>
                </a:solidFill>
              </a:rPr>
              <a:t>Inventory</a:t>
            </a:r>
            <a:r>
              <a:rPr lang="en-US" i="1" dirty="0"/>
              <a:t> </a:t>
            </a:r>
            <a:r>
              <a:rPr lang="en-US" dirty="0"/>
              <a:t>is the stock of goods that a company produces now but does not sell immediately.</a:t>
            </a:r>
          </a:p>
          <a:p>
            <a:pPr>
              <a:buClr>
                <a:schemeClr val="tx1"/>
              </a:buClr>
            </a:pPr>
            <a:r>
              <a:rPr lang="en-US" i="1" dirty="0">
                <a:solidFill>
                  <a:srgbClr val="9D0505"/>
                </a:solidFill>
              </a:rPr>
              <a:t>Government purchases (G) </a:t>
            </a:r>
            <a:r>
              <a:rPr lang="en-US" dirty="0"/>
              <a:t>is spending on goods and services by all levels of the government.</a:t>
            </a:r>
          </a:p>
          <a:p>
            <a:pPr>
              <a:buClr>
                <a:schemeClr val="tx1"/>
              </a:buClr>
            </a:pPr>
            <a:r>
              <a:rPr lang="en-US" i="1" dirty="0">
                <a:solidFill>
                  <a:srgbClr val="9D0505"/>
                </a:solidFill>
              </a:rPr>
              <a:t>Net exports (NX)</a:t>
            </a:r>
            <a:r>
              <a:rPr lang="en-US" dirty="0">
                <a:solidFill>
                  <a:srgbClr val="9D0505"/>
                </a:solidFill>
              </a:rPr>
              <a:t> </a:t>
            </a:r>
            <a:r>
              <a:rPr lang="en-US" dirty="0"/>
              <a:t>is exports minus imports.</a:t>
            </a:r>
            <a:endParaRPr lang="en-US" i="1" dirty="0">
              <a:solidFill>
                <a:srgbClr val="C00000"/>
              </a:solidFill>
            </a:endParaRPr>
          </a:p>
        </p:txBody>
      </p:sp>
    </p:spTree>
    <p:extLst>
      <p:ext uri="{BB962C8B-B14F-4D97-AF65-F5344CB8AC3E}">
        <p14:creationId xmlns:p14="http://schemas.microsoft.com/office/powerpoint/2010/main" val="17163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Imports and Exports</a:t>
            </a:r>
          </a:p>
        </p:txBody>
      </p:sp>
      <p:sp>
        <p:nvSpPr>
          <p:cNvPr id="3" name="Content Placeholder 2"/>
          <p:cNvSpPr>
            <a:spLocks noGrp="1"/>
          </p:cNvSpPr>
          <p:nvPr>
            <p:ph idx="1"/>
          </p:nvPr>
        </p:nvSpPr>
        <p:spPr>
          <a:xfrm>
            <a:off x="457200" y="1219199"/>
            <a:ext cx="8229600" cy="1513938"/>
          </a:xfrm>
        </p:spPr>
        <p:txBody>
          <a:bodyPr>
            <a:normAutofit fontScale="92500"/>
          </a:bodyPr>
          <a:lstStyle/>
          <a:p>
            <a:pPr>
              <a:lnSpc>
                <a:spcPct val="80000"/>
              </a:lnSpc>
              <a:spcBef>
                <a:spcPts val="300"/>
              </a:spcBef>
            </a:pPr>
            <a:r>
              <a:rPr lang="en-US" sz="2700" dirty="0"/>
              <a:t>Goods produced domestically add to </a:t>
            </a:r>
            <a:r>
              <a:rPr lang="en-US" sz="2700" i="1" dirty="0"/>
              <a:t>GDP</a:t>
            </a:r>
            <a:r>
              <a:rPr lang="en-US" sz="2700" dirty="0"/>
              <a:t>, regardless whether purchased for </a:t>
            </a:r>
            <a:r>
              <a:rPr lang="en-US" sz="2700" i="1" dirty="0">
                <a:solidFill>
                  <a:srgbClr val="9D0505"/>
                </a:solidFill>
              </a:rPr>
              <a:t>C</a:t>
            </a:r>
            <a:r>
              <a:rPr lang="en-US" sz="2700" dirty="0"/>
              <a:t>, </a:t>
            </a:r>
            <a:r>
              <a:rPr lang="en-US" sz="2700" dirty="0">
                <a:solidFill>
                  <a:srgbClr val="9D0505"/>
                </a:solidFill>
              </a:rPr>
              <a:t>I</a:t>
            </a:r>
            <a:r>
              <a:rPr lang="en-US" sz="2700" dirty="0"/>
              <a:t>, </a:t>
            </a:r>
            <a:r>
              <a:rPr lang="en-US" sz="2700" dirty="0">
                <a:solidFill>
                  <a:srgbClr val="9D0505"/>
                </a:solidFill>
              </a:rPr>
              <a:t>G</a:t>
            </a:r>
            <a:r>
              <a:rPr lang="en-US" sz="2700" dirty="0"/>
              <a:t>, or by foreigners (</a:t>
            </a:r>
            <a:r>
              <a:rPr lang="en-US" sz="2700" i="1" dirty="0">
                <a:solidFill>
                  <a:srgbClr val="9D0505"/>
                </a:solidFill>
              </a:rPr>
              <a:t>exports</a:t>
            </a:r>
            <a:r>
              <a:rPr lang="en-US" sz="2700" dirty="0"/>
              <a:t>).</a:t>
            </a:r>
          </a:p>
          <a:p>
            <a:pPr>
              <a:lnSpc>
                <a:spcPct val="80000"/>
              </a:lnSpc>
              <a:spcBef>
                <a:spcPts val="300"/>
              </a:spcBef>
            </a:pPr>
            <a:r>
              <a:rPr lang="en-US" sz="2700" dirty="0"/>
              <a:t>Goods produced abroad but consumed domestically (</a:t>
            </a:r>
            <a:r>
              <a:rPr lang="en-US" sz="2700" i="1" dirty="0">
                <a:solidFill>
                  <a:srgbClr val="9D0505"/>
                </a:solidFill>
              </a:rPr>
              <a:t>imports</a:t>
            </a:r>
            <a:r>
              <a:rPr lang="en-US" sz="2700" dirty="0"/>
              <a:t>) are subtracted from </a:t>
            </a:r>
            <a:r>
              <a:rPr lang="en-US" sz="2700" i="1" dirty="0">
                <a:solidFill>
                  <a:srgbClr val="9D0505"/>
                </a:solidFill>
              </a:rPr>
              <a:t>GDP.</a:t>
            </a:r>
            <a:endParaRPr lang="en-US" sz="2400" dirty="0"/>
          </a:p>
        </p:txBody>
      </p:sp>
      <p:sp>
        <p:nvSpPr>
          <p:cNvPr id="12" name="Freeform 11"/>
          <p:cNvSpPr>
            <a:spLocks/>
          </p:cNvSpPr>
          <p:nvPr/>
        </p:nvSpPr>
        <p:spPr bwMode="auto">
          <a:xfrm>
            <a:off x="3096133" y="3368887"/>
            <a:ext cx="2075641" cy="1865907"/>
          </a:xfrm>
          <a:custGeom>
            <a:avLst/>
            <a:gdLst>
              <a:gd name="T0" fmla="*/ 0 w 1148"/>
              <a:gd name="T1" fmla="*/ 516 h 1032"/>
              <a:gd name="T2" fmla="*/ 12 w 1148"/>
              <a:gd name="T3" fmla="*/ 413 h 1032"/>
              <a:gd name="T4" fmla="*/ 47 w 1148"/>
              <a:gd name="T5" fmla="*/ 315 h 1032"/>
              <a:gd name="T6" fmla="*/ 98 w 1148"/>
              <a:gd name="T7" fmla="*/ 228 h 1032"/>
              <a:gd name="T8" fmla="*/ 171 w 1148"/>
              <a:gd name="T9" fmla="*/ 153 h 1032"/>
              <a:gd name="T10" fmla="*/ 254 w 1148"/>
              <a:gd name="T11" fmla="*/ 90 h 1032"/>
              <a:gd name="T12" fmla="*/ 352 w 1148"/>
              <a:gd name="T13" fmla="*/ 41 h 1032"/>
              <a:gd name="T14" fmla="*/ 459 w 1148"/>
              <a:gd name="T15" fmla="*/ 12 h 1032"/>
              <a:gd name="T16" fmla="*/ 574 w 1148"/>
              <a:gd name="T17" fmla="*/ 0 h 1032"/>
              <a:gd name="T18" fmla="*/ 632 w 1148"/>
              <a:gd name="T19" fmla="*/ 3 h 1032"/>
              <a:gd name="T20" fmla="*/ 744 w 1148"/>
              <a:gd name="T21" fmla="*/ 24 h 1032"/>
              <a:gd name="T22" fmla="*/ 848 w 1148"/>
              <a:gd name="T23" fmla="*/ 64 h 1032"/>
              <a:gd name="T24" fmla="*/ 940 w 1148"/>
              <a:gd name="T25" fmla="*/ 119 h 1032"/>
              <a:gd name="T26" fmla="*/ 1018 w 1148"/>
              <a:gd name="T27" fmla="*/ 188 h 1032"/>
              <a:gd name="T28" fmla="*/ 1078 w 1148"/>
              <a:gd name="T29" fmla="*/ 271 h 1032"/>
              <a:gd name="T30" fmla="*/ 1122 w 1148"/>
              <a:gd name="T31" fmla="*/ 364 h 1032"/>
              <a:gd name="T32" fmla="*/ 1145 w 1148"/>
              <a:gd name="T33" fmla="*/ 465 h 1032"/>
              <a:gd name="T34" fmla="*/ 1148 w 1148"/>
              <a:gd name="T35" fmla="*/ 516 h 1032"/>
              <a:gd name="T36" fmla="*/ 1136 w 1148"/>
              <a:gd name="T37" fmla="*/ 620 h 1032"/>
              <a:gd name="T38" fmla="*/ 1102 w 1148"/>
              <a:gd name="T39" fmla="*/ 718 h 1032"/>
              <a:gd name="T40" fmla="*/ 1050 w 1148"/>
              <a:gd name="T41" fmla="*/ 805 h 1032"/>
              <a:gd name="T42" fmla="*/ 980 w 1148"/>
              <a:gd name="T43" fmla="*/ 883 h 1032"/>
              <a:gd name="T44" fmla="*/ 894 w 1148"/>
              <a:gd name="T45" fmla="*/ 946 h 1032"/>
              <a:gd name="T46" fmla="*/ 799 w 1148"/>
              <a:gd name="T47" fmla="*/ 992 h 1032"/>
              <a:gd name="T48" fmla="*/ 689 w 1148"/>
              <a:gd name="T49" fmla="*/ 1021 h 1032"/>
              <a:gd name="T50" fmla="*/ 574 w 1148"/>
              <a:gd name="T51" fmla="*/ 1032 h 1032"/>
              <a:gd name="T52" fmla="*/ 516 w 1148"/>
              <a:gd name="T53" fmla="*/ 1030 h 1032"/>
              <a:gd name="T54" fmla="*/ 404 w 1148"/>
              <a:gd name="T55" fmla="*/ 1009 h 1032"/>
              <a:gd name="T56" fmla="*/ 300 w 1148"/>
              <a:gd name="T57" fmla="*/ 972 h 1032"/>
              <a:gd name="T58" fmla="*/ 211 w 1148"/>
              <a:gd name="T59" fmla="*/ 914 h 1032"/>
              <a:gd name="T60" fmla="*/ 133 w 1148"/>
              <a:gd name="T61" fmla="*/ 845 h 1032"/>
              <a:gd name="T62" fmla="*/ 70 w 1148"/>
              <a:gd name="T63" fmla="*/ 761 h 1032"/>
              <a:gd name="T64" fmla="*/ 26 w 1148"/>
              <a:gd name="T65" fmla="*/ 669 h 1032"/>
              <a:gd name="T66" fmla="*/ 3 w 1148"/>
              <a:gd name="T67" fmla="*/ 568 h 1032"/>
              <a:gd name="T68" fmla="*/ 0 w 1148"/>
              <a:gd name="T69" fmla="*/ 5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8" h="1032">
                <a:moveTo>
                  <a:pt x="0" y="516"/>
                </a:moveTo>
                <a:lnTo>
                  <a:pt x="0" y="516"/>
                </a:lnTo>
                <a:lnTo>
                  <a:pt x="3" y="465"/>
                </a:lnTo>
                <a:lnTo>
                  <a:pt x="12" y="413"/>
                </a:lnTo>
                <a:lnTo>
                  <a:pt x="26" y="364"/>
                </a:lnTo>
                <a:lnTo>
                  <a:pt x="47" y="315"/>
                </a:lnTo>
                <a:lnTo>
                  <a:pt x="70" y="271"/>
                </a:lnTo>
                <a:lnTo>
                  <a:pt x="98" y="228"/>
                </a:lnTo>
                <a:lnTo>
                  <a:pt x="133" y="188"/>
                </a:lnTo>
                <a:lnTo>
                  <a:pt x="171" y="153"/>
                </a:lnTo>
                <a:lnTo>
                  <a:pt x="211" y="119"/>
                </a:lnTo>
                <a:lnTo>
                  <a:pt x="254" y="90"/>
                </a:lnTo>
                <a:lnTo>
                  <a:pt x="300" y="64"/>
                </a:lnTo>
                <a:lnTo>
                  <a:pt x="352" y="41"/>
                </a:lnTo>
                <a:lnTo>
                  <a:pt x="404" y="24"/>
                </a:lnTo>
                <a:lnTo>
                  <a:pt x="459" y="12"/>
                </a:lnTo>
                <a:lnTo>
                  <a:pt x="516" y="3"/>
                </a:lnTo>
                <a:lnTo>
                  <a:pt x="574" y="0"/>
                </a:lnTo>
                <a:lnTo>
                  <a:pt x="574" y="0"/>
                </a:lnTo>
                <a:lnTo>
                  <a:pt x="632" y="3"/>
                </a:lnTo>
                <a:lnTo>
                  <a:pt x="689" y="12"/>
                </a:lnTo>
                <a:lnTo>
                  <a:pt x="744" y="24"/>
                </a:lnTo>
                <a:lnTo>
                  <a:pt x="799" y="41"/>
                </a:lnTo>
                <a:lnTo>
                  <a:pt x="848" y="64"/>
                </a:lnTo>
                <a:lnTo>
                  <a:pt x="894" y="90"/>
                </a:lnTo>
                <a:lnTo>
                  <a:pt x="940" y="119"/>
                </a:lnTo>
                <a:lnTo>
                  <a:pt x="980" y="153"/>
                </a:lnTo>
                <a:lnTo>
                  <a:pt x="1018" y="188"/>
                </a:lnTo>
                <a:lnTo>
                  <a:pt x="1050" y="228"/>
                </a:lnTo>
                <a:lnTo>
                  <a:pt x="1078" y="271"/>
                </a:lnTo>
                <a:lnTo>
                  <a:pt x="1102" y="315"/>
                </a:lnTo>
                <a:lnTo>
                  <a:pt x="1122" y="364"/>
                </a:lnTo>
                <a:lnTo>
                  <a:pt x="1136" y="413"/>
                </a:lnTo>
                <a:lnTo>
                  <a:pt x="1145" y="465"/>
                </a:lnTo>
                <a:lnTo>
                  <a:pt x="1148" y="516"/>
                </a:lnTo>
                <a:lnTo>
                  <a:pt x="1148" y="516"/>
                </a:lnTo>
                <a:lnTo>
                  <a:pt x="1145" y="568"/>
                </a:lnTo>
                <a:lnTo>
                  <a:pt x="1136" y="620"/>
                </a:lnTo>
                <a:lnTo>
                  <a:pt x="1122" y="669"/>
                </a:lnTo>
                <a:lnTo>
                  <a:pt x="1102" y="718"/>
                </a:lnTo>
                <a:lnTo>
                  <a:pt x="1078" y="761"/>
                </a:lnTo>
                <a:lnTo>
                  <a:pt x="1050" y="805"/>
                </a:lnTo>
                <a:lnTo>
                  <a:pt x="1018" y="845"/>
                </a:lnTo>
                <a:lnTo>
                  <a:pt x="980" y="883"/>
                </a:lnTo>
                <a:lnTo>
                  <a:pt x="940" y="914"/>
                </a:lnTo>
                <a:lnTo>
                  <a:pt x="894" y="946"/>
                </a:lnTo>
                <a:lnTo>
                  <a:pt x="848" y="972"/>
                </a:lnTo>
                <a:lnTo>
                  <a:pt x="799" y="992"/>
                </a:lnTo>
                <a:lnTo>
                  <a:pt x="744" y="1009"/>
                </a:lnTo>
                <a:lnTo>
                  <a:pt x="689" y="1021"/>
                </a:lnTo>
                <a:lnTo>
                  <a:pt x="632" y="1030"/>
                </a:lnTo>
                <a:lnTo>
                  <a:pt x="574" y="1032"/>
                </a:lnTo>
                <a:lnTo>
                  <a:pt x="574" y="1032"/>
                </a:lnTo>
                <a:lnTo>
                  <a:pt x="516" y="1030"/>
                </a:lnTo>
                <a:lnTo>
                  <a:pt x="459" y="1021"/>
                </a:lnTo>
                <a:lnTo>
                  <a:pt x="404" y="1009"/>
                </a:lnTo>
                <a:lnTo>
                  <a:pt x="352" y="992"/>
                </a:lnTo>
                <a:lnTo>
                  <a:pt x="300" y="972"/>
                </a:lnTo>
                <a:lnTo>
                  <a:pt x="254" y="946"/>
                </a:lnTo>
                <a:lnTo>
                  <a:pt x="211" y="914"/>
                </a:lnTo>
                <a:lnTo>
                  <a:pt x="171" y="883"/>
                </a:lnTo>
                <a:lnTo>
                  <a:pt x="133" y="845"/>
                </a:lnTo>
                <a:lnTo>
                  <a:pt x="98" y="805"/>
                </a:lnTo>
                <a:lnTo>
                  <a:pt x="70" y="761"/>
                </a:lnTo>
                <a:lnTo>
                  <a:pt x="47" y="718"/>
                </a:lnTo>
                <a:lnTo>
                  <a:pt x="26" y="669"/>
                </a:lnTo>
                <a:lnTo>
                  <a:pt x="12" y="620"/>
                </a:lnTo>
                <a:lnTo>
                  <a:pt x="3" y="568"/>
                </a:lnTo>
                <a:lnTo>
                  <a:pt x="0" y="516"/>
                </a:lnTo>
                <a:lnTo>
                  <a:pt x="0" y="516"/>
                </a:lnTo>
                <a:close/>
              </a:path>
            </a:pathLst>
          </a:custGeom>
          <a:solidFill>
            <a:srgbClr val="BFC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3643972" y="4985283"/>
            <a:ext cx="880520" cy="213350"/>
          </a:xfrm>
          <a:custGeom>
            <a:avLst/>
            <a:gdLst>
              <a:gd name="T0" fmla="*/ 487 w 487"/>
              <a:gd name="T1" fmla="*/ 118 h 118"/>
              <a:gd name="T2" fmla="*/ 487 w 487"/>
              <a:gd name="T3" fmla="*/ 118 h 118"/>
              <a:gd name="T4" fmla="*/ 473 w 487"/>
              <a:gd name="T5" fmla="*/ 104 h 118"/>
              <a:gd name="T6" fmla="*/ 473 w 487"/>
              <a:gd name="T7" fmla="*/ 104 h 118"/>
              <a:gd name="T8" fmla="*/ 450 w 487"/>
              <a:gd name="T9" fmla="*/ 81 h 118"/>
              <a:gd name="T10" fmla="*/ 424 w 487"/>
              <a:gd name="T11" fmla="*/ 58 h 118"/>
              <a:gd name="T12" fmla="*/ 395 w 487"/>
              <a:gd name="T13" fmla="*/ 40 h 118"/>
              <a:gd name="T14" fmla="*/ 366 w 487"/>
              <a:gd name="T15" fmla="*/ 26 h 118"/>
              <a:gd name="T16" fmla="*/ 334 w 487"/>
              <a:gd name="T17" fmla="*/ 15 h 118"/>
              <a:gd name="T18" fmla="*/ 303 w 487"/>
              <a:gd name="T19" fmla="*/ 6 h 118"/>
              <a:gd name="T20" fmla="*/ 271 w 487"/>
              <a:gd name="T21" fmla="*/ 0 h 118"/>
              <a:gd name="T22" fmla="*/ 239 w 487"/>
              <a:gd name="T23" fmla="*/ 0 h 118"/>
              <a:gd name="T24" fmla="*/ 208 w 487"/>
              <a:gd name="T25" fmla="*/ 0 h 118"/>
              <a:gd name="T26" fmla="*/ 176 w 487"/>
              <a:gd name="T27" fmla="*/ 3 h 118"/>
              <a:gd name="T28" fmla="*/ 144 w 487"/>
              <a:gd name="T29" fmla="*/ 9 h 118"/>
              <a:gd name="T30" fmla="*/ 113 w 487"/>
              <a:gd name="T31" fmla="*/ 20 h 118"/>
              <a:gd name="T32" fmla="*/ 84 w 487"/>
              <a:gd name="T33" fmla="*/ 32 h 118"/>
              <a:gd name="T34" fmla="*/ 55 w 487"/>
              <a:gd name="T35" fmla="*/ 49 h 118"/>
              <a:gd name="T36" fmla="*/ 29 w 487"/>
              <a:gd name="T37" fmla="*/ 69 h 118"/>
              <a:gd name="T38" fmla="*/ 3 w 487"/>
              <a:gd name="T39" fmla="*/ 89 h 118"/>
              <a:gd name="T40" fmla="*/ 0 w 487"/>
              <a:gd name="T41" fmla="*/ 9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118">
                <a:moveTo>
                  <a:pt x="487" y="118"/>
                </a:moveTo>
                <a:lnTo>
                  <a:pt x="487" y="118"/>
                </a:lnTo>
                <a:lnTo>
                  <a:pt x="473" y="104"/>
                </a:lnTo>
                <a:lnTo>
                  <a:pt x="473" y="104"/>
                </a:lnTo>
                <a:lnTo>
                  <a:pt x="450" y="81"/>
                </a:lnTo>
                <a:lnTo>
                  <a:pt x="424" y="58"/>
                </a:lnTo>
                <a:lnTo>
                  <a:pt x="395" y="40"/>
                </a:lnTo>
                <a:lnTo>
                  <a:pt x="366" y="26"/>
                </a:lnTo>
                <a:lnTo>
                  <a:pt x="334" y="15"/>
                </a:lnTo>
                <a:lnTo>
                  <a:pt x="303" y="6"/>
                </a:lnTo>
                <a:lnTo>
                  <a:pt x="271" y="0"/>
                </a:lnTo>
                <a:lnTo>
                  <a:pt x="239" y="0"/>
                </a:lnTo>
                <a:lnTo>
                  <a:pt x="208" y="0"/>
                </a:lnTo>
                <a:lnTo>
                  <a:pt x="176" y="3"/>
                </a:lnTo>
                <a:lnTo>
                  <a:pt x="144" y="9"/>
                </a:lnTo>
                <a:lnTo>
                  <a:pt x="113" y="20"/>
                </a:lnTo>
                <a:lnTo>
                  <a:pt x="84" y="32"/>
                </a:lnTo>
                <a:lnTo>
                  <a:pt x="55" y="49"/>
                </a:lnTo>
                <a:lnTo>
                  <a:pt x="29" y="69"/>
                </a:lnTo>
                <a:lnTo>
                  <a:pt x="3" y="89"/>
                </a:lnTo>
                <a:lnTo>
                  <a:pt x="0" y="92"/>
                </a:lnTo>
              </a:path>
            </a:pathLst>
          </a:custGeom>
          <a:noFill/>
          <a:ln w="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4978313" y="4121036"/>
            <a:ext cx="177189" cy="50625"/>
          </a:xfrm>
          <a:custGeom>
            <a:avLst/>
            <a:gdLst>
              <a:gd name="T0" fmla="*/ 98 w 98"/>
              <a:gd name="T1" fmla="*/ 28 h 28"/>
              <a:gd name="T2" fmla="*/ 63 w 98"/>
              <a:gd name="T3" fmla="*/ 23 h 28"/>
              <a:gd name="T4" fmla="*/ 29 w 98"/>
              <a:gd name="T5" fmla="*/ 11 h 28"/>
              <a:gd name="T6" fmla="*/ 0 w 98"/>
              <a:gd name="T7" fmla="*/ 0 h 28"/>
            </a:gdLst>
            <a:ahLst/>
            <a:cxnLst>
              <a:cxn ang="0">
                <a:pos x="T0" y="T1"/>
              </a:cxn>
              <a:cxn ang="0">
                <a:pos x="T2" y="T3"/>
              </a:cxn>
              <a:cxn ang="0">
                <a:pos x="T4" y="T5"/>
              </a:cxn>
              <a:cxn ang="0">
                <a:pos x="T6" y="T7"/>
              </a:cxn>
            </a:cxnLst>
            <a:rect l="0" t="0" r="r" b="b"/>
            <a:pathLst>
              <a:path w="98" h="28">
                <a:moveTo>
                  <a:pt x="98" y="28"/>
                </a:moveTo>
                <a:lnTo>
                  <a:pt x="63" y="23"/>
                </a:lnTo>
                <a:lnTo>
                  <a:pt x="29" y="11"/>
                </a:lnTo>
                <a:lnTo>
                  <a:pt x="0" y="0"/>
                </a:lnTo>
              </a:path>
            </a:pathLst>
          </a:custGeom>
          <a:noFill/>
          <a:ln w="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4775811" y="3974584"/>
            <a:ext cx="144644" cy="119331"/>
          </a:xfrm>
          <a:custGeom>
            <a:avLst/>
            <a:gdLst>
              <a:gd name="T0" fmla="*/ 80 w 80"/>
              <a:gd name="T1" fmla="*/ 66 h 66"/>
              <a:gd name="T2" fmla="*/ 77 w 80"/>
              <a:gd name="T3" fmla="*/ 63 h 66"/>
              <a:gd name="T4" fmla="*/ 49 w 80"/>
              <a:gd name="T5" fmla="*/ 43 h 66"/>
              <a:gd name="T6" fmla="*/ 23 w 80"/>
              <a:gd name="T7" fmla="*/ 23 h 66"/>
              <a:gd name="T8" fmla="*/ 0 w 80"/>
              <a:gd name="T9" fmla="*/ 0 h 66"/>
            </a:gdLst>
            <a:ahLst/>
            <a:cxnLst>
              <a:cxn ang="0">
                <a:pos x="T0" y="T1"/>
              </a:cxn>
              <a:cxn ang="0">
                <a:pos x="T2" y="T3"/>
              </a:cxn>
              <a:cxn ang="0">
                <a:pos x="T4" y="T5"/>
              </a:cxn>
              <a:cxn ang="0">
                <a:pos x="T6" y="T7"/>
              </a:cxn>
              <a:cxn ang="0">
                <a:pos x="T8" y="T9"/>
              </a:cxn>
            </a:cxnLst>
            <a:rect l="0" t="0" r="r" b="b"/>
            <a:pathLst>
              <a:path w="80" h="66">
                <a:moveTo>
                  <a:pt x="80" y="66"/>
                </a:moveTo>
                <a:lnTo>
                  <a:pt x="77" y="63"/>
                </a:lnTo>
                <a:lnTo>
                  <a:pt x="49" y="43"/>
                </a:lnTo>
                <a:lnTo>
                  <a:pt x="23" y="23"/>
                </a:lnTo>
                <a:lnTo>
                  <a:pt x="0" y="0"/>
                </a:lnTo>
              </a:path>
            </a:pathLst>
          </a:custGeom>
          <a:noFill/>
          <a:ln w="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p:nvSpPr>
        <p:spPr bwMode="auto">
          <a:xfrm>
            <a:off x="4640208" y="3766658"/>
            <a:ext cx="94019" cy="160916"/>
          </a:xfrm>
          <a:custGeom>
            <a:avLst/>
            <a:gdLst>
              <a:gd name="T0" fmla="*/ 52 w 52"/>
              <a:gd name="T1" fmla="*/ 89 h 89"/>
              <a:gd name="T2" fmla="*/ 52 w 52"/>
              <a:gd name="T3" fmla="*/ 89 h 89"/>
              <a:gd name="T4" fmla="*/ 31 w 52"/>
              <a:gd name="T5" fmla="*/ 63 h 89"/>
              <a:gd name="T6" fmla="*/ 14 w 52"/>
              <a:gd name="T7" fmla="*/ 34 h 89"/>
              <a:gd name="T8" fmla="*/ 3 w 52"/>
              <a:gd name="T9" fmla="*/ 2 h 89"/>
              <a:gd name="T10" fmla="*/ 0 w 52"/>
              <a:gd name="T11" fmla="*/ 0 h 89"/>
            </a:gdLst>
            <a:ahLst/>
            <a:cxnLst>
              <a:cxn ang="0">
                <a:pos x="T0" y="T1"/>
              </a:cxn>
              <a:cxn ang="0">
                <a:pos x="T2" y="T3"/>
              </a:cxn>
              <a:cxn ang="0">
                <a:pos x="T4" y="T5"/>
              </a:cxn>
              <a:cxn ang="0">
                <a:pos x="T6" y="T7"/>
              </a:cxn>
              <a:cxn ang="0">
                <a:pos x="T8" y="T9"/>
              </a:cxn>
              <a:cxn ang="0">
                <a:pos x="T10" y="T11"/>
              </a:cxn>
            </a:cxnLst>
            <a:rect l="0" t="0" r="r" b="b"/>
            <a:pathLst>
              <a:path w="52" h="89">
                <a:moveTo>
                  <a:pt x="52" y="89"/>
                </a:moveTo>
                <a:lnTo>
                  <a:pt x="52" y="89"/>
                </a:lnTo>
                <a:lnTo>
                  <a:pt x="31" y="63"/>
                </a:lnTo>
                <a:lnTo>
                  <a:pt x="14" y="34"/>
                </a:lnTo>
                <a:lnTo>
                  <a:pt x="3" y="2"/>
                </a:lnTo>
                <a:lnTo>
                  <a:pt x="0" y="0"/>
                </a:lnTo>
              </a:path>
            </a:pathLst>
          </a:custGeom>
          <a:noFill/>
          <a:ln w="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4602239" y="3520763"/>
            <a:ext cx="21697" cy="188037"/>
          </a:xfrm>
          <a:custGeom>
            <a:avLst/>
            <a:gdLst>
              <a:gd name="T0" fmla="*/ 12 w 12"/>
              <a:gd name="T1" fmla="*/ 104 h 104"/>
              <a:gd name="T2" fmla="*/ 6 w 12"/>
              <a:gd name="T3" fmla="*/ 75 h 104"/>
              <a:gd name="T4" fmla="*/ 0 w 12"/>
              <a:gd name="T5" fmla="*/ 40 h 104"/>
              <a:gd name="T6" fmla="*/ 0 w 12"/>
              <a:gd name="T7" fmla="*/ 6 h 104"/>
              <a:gd name="T8" fmla="*/ 0 w 12"/>
              <a:gd name="T9" fmla="*/ 0 h 104"/>
            </a:gdLst>
            <a:ahLst/>
            <a:cxnLst>
              <a:cxn ang="0">
                <a:pos x="T0" y="T1"/>
              </a:cxn>
              <a:cxn ang="0">
                <a:pos x="T2" y="T3"/>
              </a:cxn>
              <a:cxn ang="0">
                <a:pos x="T4" y="T5"/>
              </a:cxn>
              <a:cxn ang="0">
                <a:pos x="T6" y="T7"/>
              </a:cxn>
              <a:cxn ang="0">
                <a:pos x="T8" y="T9"/>
              </a:cxn>
            </a:cxnLst>
            <a:rect l="0" t="0" r="r" b="b"/>
            <a:pathLst>
              <a:path w="12" h="104">
                <a:moveTo>
                  <a:pt x="12" y="104"/>
                </a:moveTo>
                <a:lnTo>
                  <a:pt x="6" y="75"/>
                </a:lnTo>
                <a:lnTo>
                  <a:pt x="0" y="40"/>
                </a:lnTo>
                <a:lnTo>
                  <a:pt x="0" y="6"/>
                </a:lnTo>
                <a:lnTo>
                  <a:pt x="0" y="0"/>
                </a:lnTo>
              </a:path>
            </a:pathLst>
          </a:custGeom>
          <a:noFill/>
          <a:ln w="3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3425198" y="3687104"/>
            <a:ext cx="119331" cy="130180"/>
          </a:xfrm>
          <a:custGeom>
            <a:avLst/>
            <a:gdLst>
              <a:gd name="T0" fmla="*/ 66 w 66"/>
              <a:gd name="T1" fmla="*/ 72 h 72"/>
              <a:gd name="T2" fmla="*/ 43 w 66"/>
              <a:gd name="T3" fmla="*/ 0 h 72"/>
              <a:gd name="T4" fmla="*/ 43 w 66"/>
              <a:gd name="T5" fmla="*/ 0 h 72"/>
              <a:gd name="T6" fmla="*/ 40 w 66"/>
              <a:gd name="T7" fmla="*/ 3 h 72"/>
              <a:gd name="T8" fmla="*/ 35 w 66"/>
              <a:gd name="T9" fmla="*/ 15 h 72"/>
              <a:gd name="T10" fmla="*/ 29 w 66"/>
              <a:gd name="T11" fmla="*/ 20 h 72"/>
              <a:gd name="T12" fmla="*/ 20 w 66"/>
              <a:gd name="T13" fmla="*/ 26 h 72"/>
              <a:gd name="T14" fmla="*/ 12 w 66"/>
              <a:gd name="T15" fmla="*/ 29 h 72"/>
              <a:gd name="T16" fmla="*/ 0 w 66"/>
              <a:gd name="T17" fmla="*/ 32 h 72"/>
              <a:gd name="T18" fmla="*/ 66 w 66"/>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2">
                <a:moveTo>
                  <a:pt x="66" y="72"/>
                </a:moveTo>
                <a:lnTo>
                  <a:pt x="43" y="0"/>
                </a:lnTo>
                <a:lnTo>
                  <a:pt x="43" y="0"/>
                </a:lnTo>
                <a:lnTo>
                  <a:pt x="40" y="3"/>
                </a:lnTo>
                <a:lnTo>
                  <a:pt x="35" y="15"/>
                </a:lnTo>
                <a:lnTo>
                  <a:pt x="29" y="20"/>
                </a:lnTo>
                <a:lnTo>
                  <a:pt x="20" y="26"/>
                </a:lnTo>
                <a:lnTo>
                  <a:pt x="12" y="29"/>
                </a:lnTo>
                <a:lnTo>
                  <a:pt x="0" y="32"/>
                </a:lnTo>
                <a:lnTo>
                  <a:pt x="66" y="72"/>
                </a:lnTo>
                <a:close/>
              </a:path>
            </a:pathLst>
          </a:custGeom>
          <a:solidFill>
            <a:srgbClr val="1D8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3425198" y="3687104"/>
            <a:ext cx="119331" cy="130180"/>
          </a:xfrm>
          <a:custGeom>
            <a:avLst/>
            <a:gdLst>
              <a:gd name="T0" fmla="*/ 66 w 66"/>
              <a:gd name="T1" fmla="*/ 72 h 72"/>
              <a:gd name="T2" fmla="*/ 43 w 66"/>
              <a:gd name="T3" fmla="*/ 0 h 72"/>
              <a:gd name="T4" fmla="*/ 43 w 66"/>
              <a:gd name="T5" fmla="*/ 0 h 72"/>
              <a:gd name="T6" fmla="*/ 40 w 66"/>
              <a:gd name="T7" fmla="*/ 3 h 72"/>
              <a:gd name="T8" fmla="*/ 35 w 66"/>
              <a:gd name="T9" fmla="*/ 15 h 72"/>
              <a:gd name="T10" fmla="*/ 29 w 66"/>
              <a:gd name="T11" fmla="*/ 20 h 72"/>
              <a:gd name="T12" fmla="*/ 20 w 66"/>
              <a:gd name="T13" fmla="*/ 26 h 72"/>
              <a:gd name="T14" fmla="*/ 12 w 66"/>
              <a:gd name="T15" fmla="*/ 29 h 72"/>
              <a:gd name="T16" fmla="*/ 0 w 66"/>
              <a:gd name="T17" fmla="*/ 32 h 72"/>
              <a:gd name="T18" fmla="*/ 66 w 66"/>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2">
                <a:moveTo>
                  <a:pt x="66" y="72"/>
                </a:moveTo>
                <a:lnTo>
                  <a:pt x="43" y="0"/>
                </a:lnTo>
                <a:lnTo>
                  <a:pt x="43" y="0"/>
                </a:lnTo>
                <a:lnTo>
                  <a:pt x="40" y="3"/>
                </a:lnTo>
                <a:lnTo>
                  <a:pt x="35" y="15"/>
                </a:lnTo>
                <a:lnTo>
                  <a:pt x="29" y="20"/>
                </a:lnTo>
                <a:lnTo>
                  <a:pt x="20" y="26"/>
                </a:lnTo>
                <a:lnTo>
                  <a:pt x="12" y="29"/>
                </a:lnTo>
                <a:lnTo>
                  <a:pt x="0" y="32"/>
                </a:lnTo>
                <a:lnTo>
                  <a:pt x="66"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9"/>
          <p:cNvSpPr>
            <a:spLocks noChangeShapeType="1"/>
          </p:cNvSpPr>
          <p:nvPr/>
        </p:nvSpPr>
        <p:spPr bwMode="auto">
          <a:xfrm flipH="1" flipV="1">
            <a:off x="3190152" y="3359847"/>
            <a:ext cx="292904" cy="379690"/>
          </a:xfrm>
          <a:prstGeom prst="line">
            <a:avLst/>
          </a:prstGeom>
          <a:noFill/>
          <a:ln w="6">
            <a:solidFill>
              <a:srgbClr val="1D819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4020047" y="5137160"/>
            <a:ext cx="94019" cy="135604"/>
          </a:xfrm>
          <a:custGeom>
            <a:avLst/>
            <a:gdLst>
              <a:gd name="T0" fmla="*/ 31 w 52"/>
              <a:gd name="T1" fmla="*/ 0 h 75"/>
              <a:gd name="T2" fmla="*/ 0 w 52"/>
              <a:gd name="T3" fmla="*/ 69 h 75"/>
              <a:gd name="T4" fmla="*/ 0 w 52"/>
              <a:gd name="T5" fmla="*/ 69 h 75"/>
              <a:gd name="T6" fmla="*/ 5 w 52"/>
              <a:gd name="T7" fmla="*/ 66 h 75"/>
              <a:gd name="T8" fmla="*/ 17 w 52"/>
              <a:gd name="T9" fmla="*/ 63 h 75"/>
              <a:gd name="T10" fmla="*/ 26 w 52"/>
              <a:gd name="T11" fmla="*/ 63 h 75"/>
              <a:gd name="T12" fmla="*/ 34 w 52"/>
              <a:gd name="T13" fmla="*/ 63 h 75"/>
              <a:gd name="T14" fmla="*/ 43 w 52"/>
              <a:gd name="T15" fmla="*/ 69 h 75"/>
              <a:gd name="T16" fmla="*/ 52 w 52"/>
              <a:gd name="T17" fmla="*/ 75 h 75"/>
              <a:gd name="T18" fmla="*/ 31 w 52"/>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75">
                <a:moveTo>
                  <a:pt x="31" y="0"/>
                </a:moveTo>
                <a:lnTo>
                  <a:pt x="0" y="69"/>
                </a:lnTo>
                <a:lnTo>
                  <a:pt x="0" y="69"/>
                </a:lnTo>
                <a:lnTo>
                  <a:pt x="5" y="66"/>
                </a:lnTo>
                <a:lnTo>
                  <a:pt x="17" y="63"/>
                </a:lnTo>
                <a:lnTo>
                  <a:pt x="26" y="63"/>
                </a:lnTo>
                <a:lnTo>
                  <a:pt x="34" y="63"/>
                </a:lnTo>
                <a:lnTo>
                  <a:pt x="43" y="69"/>
                </a:lnTo>
                <a:lnTo>
                  <a:pt x="52" y="75"/>
                </a:lnTo>
                <a:lnTo>
                  <a:pt x="31" y="0"/>
                </a:lnTo>
                <a:close/>
              </a:path>
            </a:pathLst>
          </a:custGeom>
          <a:solidFill>
            <a:srgbClr val="1D8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4020047" y="5137160"/>
            <a:ext cx="94019" cy="135604"/>
          </a:xfrm>
          <a:custGeom>
            <a:avLst/>
            <a:gdLst>
              <a:gd name="T0" fmla="*/ 31 w 52"/>
              <a:gd name="T1" fmla="*/ 0 h 75"/>
              <a:gd name="T2" fmla="*/ 0 w 52"/>
              <a:gd name="T3" fmla="*/ 69 h 75"/>
              <a:gd name="T4" fmla="*/ 0 w 52"/>
              <a:gd name="T5" fmla="*/ 69 h 75"/>
              <a:gd name="T6" fmla="*/ 5 w 52"/>
              <a:gd name="T7" fmla="*/ 66 h 75"/>
              <a:gd name="T8" fmla="*/ 17 w 52"/>
              <a:gd name="T9" fmla="*/ 63 h 75"/>
              <a:gd name="T10" fmla="*/ 26 w 52"/>
              <a:gd name="T11" fmla="*/ 63 h 75"/>
              <a:gd name="T12" fmla="*/ 34 w 52"/>
              <a:gd name="T13" fmla="*/ 63 h 75"/>
              <a:gd name="T14" fmla="*/ 43 w 52"/>
              <a:gd name="T15" fmla="*/ 69 h 75"/>
              <a:gd name="T16" fmla="*/ 52 w 52"/>
              <a:gd name="T17" fmla="*/ 75 h 75"/>
              <a:gd name="T18" fmla="*/ 31 w 52"/>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75">
                <a:moveTo>
                  <a:pt x="31" y="0"/>
                </a:moveTo>
                <a:lnTo>
                  <a:pt x="0" y="69"/>
                </a:lnTo>
                <a:lnTo>
                  <a:pt x="0" y="69"/>
                </a:lnTo>
                <a:lnTo>
                  <a:pt x="5" y="66"/>
                </a:lnTo>
                <a:lnTo>
                  <a:pt x="17" y="63"/>
                </a:lnTo>
                <a:lnTo>
                  <a:pt x="26" y="63"/>
                </a:lnTo>
                <a:lnTo>
                  <a:pt x="34" y="63"/>
                </a:lnTo>
                <a:lnTo>
                  <a:pt x="43" y="69"/>
                </a:lnTo>
                <a:lnTo>
                  <a:pt x="52" y="75"/>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22"/>
          <p:cNvSpPr>
            <a:spLocks noChangeShapeType="1"/>
          </p:cNvSpPr>
          <p:nvPr/>
        </p:nvSpPr>
        <p:spPr bwMode="auto">
          <a:xfrm flipH="1">
            <a:off x="4020047" y="5234794"/>
            <a:ext cx="50625" cy="475517"/>
          </a:xfrm>
          <a:prstGeom prst="line">
            <a:avLst/>
          </a:prstGeom>
          <a:noFill/>
          <a:ln w="6">
            <a:solidFill>
              <a:srgbClr val="1D819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p:cNvSpPr>
          <p:nvPr/>
        </p:nvSpPr>
        <p:spPr bwMode="auto">
          <a:xfrm>
            <a:off x="4864406" y="3703376"/>
            <a:ext cx="135604" cy="119331"/>
          </a:xfrm>
          <a:custGeom>
            <a:avLst/>
            <a:gdLst>
              <a:gd name="T0" fmla="*/ 0 w 75"/>
              <a:gd name="T1" fmla="*/ 66 h 66"/>
              <a:gd name="T2" fmla="*/ 75 w 75"/>
              <a:gd name="T3" fmla="*/ 43 h 66"/>
              <a:gd name="T4" fmla="*/ 75 w 75"/>
              <a:gd name="T5" fmla="*/ 43 h 66"/>
              <a:gd name="T6" fmla="*/ 69 w 75"/>
              <a:gd name="T7" fmla="*/ 40 h 66"/>
              <a:gd name="T8" fmla="*/ 60 w 75"/>
              <a:gd name="T9" fmla="*/ 35 h 66"/>
              <a:gd name="T10" fmla="*/ 54 w 75"/>
              <a:gd name="T11" fmla="*/ 29 h 66"/>
              <a:gd name="T12" fmla="*/ 49 w 75"/>
              <a:gd name="T13" fmla="*/ 20 h 66"/>
              <a:gd name="T14" fmla="*/ 46 w 75"/>
              <a:gd name="T15" fmla="*/ 11 h 66"/>
              <a:gd name="T16" fmla="*/ 43 w 75"/>
              <a:gd name="T17" fmla="*/ 0 h 66"/>
              <a:gd name="T18" fmla="*/ 0 w 75"/>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6">
                <a:moveTo>
                  <a:pt x="0" y="66"/>
                </a:moveTo>
                <a:lnTo>
                  <a:pt x="75" y="43"/>
                </a:lnTo>
                <a:lnTo>
                  <a:pt x="75" y="43"/>
                </a:lnTo>
                <a:lnTo>
                  <a:pt x="69" y="40"/>
                </a:lnTo>
                <a:lnTo>
                  <a:pt x="60" y="35"/>
                </a:lnTo>
                <a:lnTo>
                  <a:pt x="54" y="29"/>
                </a:lnTo>
                <a:lnTo>
                  <a:pt x="49" y="20"/>
                </a:lnTo>
                <a:lnTo>
                  <a:pt x="46" y="11"/>
                </a:lnTo>
                <a:lnTo>
                  <a:pt x="43" y="0"/>
                </a:lnTo>
                <a:lnTo>
                  <a:pt x="0" y="66"/>
                </a:lnTo>
                <a:close/>
              </a:path>
            </a:pathLst>
          </a:custGeom>
          <a:solidFill>
            <a:srgbClr val="1D8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4864406" y="3703376"/>
            <a:ext cx="135604" cy="119331"/>
          </a:xfrm>
          <a:custGeom>
            <a:avLst/>
            <a:gdLst>
              <a:gd name="T0" fmla="*/ 0 w 75"/>
              <a:gd name="T1" fmla="*/ 66 h 66"/>
              <a:gd name="T2" fmla="*/ 75 w 75"/>
              <a:gd name="T3" fmla="*/ 43 h 66"/>
              <a:gd name="T4" fmla="*/ 75 w 75"/>
              <a:gd name="T5" fmla="*/ 43 h 66"/>
              <a:gd name="T6" fmla="*/ 69 w 75"/>
              <a:gd name="T7" fmla="*/ 40 h 66"/>
              <a:gd name="T8" fmla="*/ 60 w 75"/>
              <a:gd name="T9" fmla="*/ 35 h 66"/>
              <a:gd name="T10" fmla="*/ 54 w 75"/>
              <a:gd name="T11" fmla="*/ 29 h 66"/>
              <a:gd name="T12" fmla="*/ 49 w 75"/>
              <a:gd name="T13" fmla="*/ 20 h 66"/>
              <a:gd name="T14" fmla="*/ 46 w 75"/>
              <a:gd name="T15" fmla="*/ 11 h 66"/>
              <a:gd name="T16" fmla="*/ 43 w 75"/>
              <a:gd name="T17" fmla="*/ 0 h 66"/>
              <a:gd name="T18" fmla="*/ 0 w 75"/>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6">
                <a:moveTo>
                  <a:pt x="0" y="66"/>
                </a:moveTo>
                <a:lnTo>
                  <a:pt x="75" y="43"/>
                </a:lnTo>
                <a:lnTo>
                  <a:pt x="75" y="43"/>
                </a:lnTo>
                <a:lnTo>
                  <a:pt x="69" y="40"/>
                </a:lnTo>
                <a:lnTo>
                  <a:pt x="60" y="35"/>
                </a:lnTo>
                <a:lnTo>
                  <a:pt x="54" y="29"/>
                </a:lnTo>
                <a:lnTo>
                  <a:pt x="49" y="20"/>
                </a:lnTo>
                <a:lnTo>
                  <a:pt x="46" y="11"/>
                </a:lnTo>
                <a:lnTo>
                  <a:pt x="43" y="0"/>
                </a:lnTo>
                <a:lnTo>
                  <a:pt x="0"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5"/>
          <p:cNvSpPr>
            <a:spLocks noChangeShapeType="1"/>
          </p:cNvSpPr>
          <p:nvPr/>
        </p:nvSpPr>
        <p:spPr bwMode="auto">
          <a:xfrm flipV="1">
            <a:off x="4947576" y="3479178"/>
            <a:ext cx="385115" cy="282056"/>
          </a:xfrm>
          <a:prstGeom prst="line">
            <a:avLst/>
          </a:prstGeom>
          <a:noFill/>
          <a:ln w="6">
            <a:solidFill>
              <a:srgbClr val="1D819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43"/>
          <p:cNvSpPr>
            <a:spLocks noChangeArrowheads="1"/>
          </p:cNvSpPr>
          <p:nvPr/>
        </p:nvSpPr>
        <p:spPr bwMode="auto">
          <a:xfrm>
            <a:off x="3982078" y="4198782"/>
            <a:ext cx="448396" cy="23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GDP</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a:off x="2492244" y="3177234"/>
            <a:ext cx="714180" cy="2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C + I + 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6" name="Rectangle 45"/>
          <p:cNvSpPr>
            <a:spLocks noChangeArrowheads="1"/>
          </p:cNvSpPr>
          <p:nvPr/>
        </p:nvSpPr>
        <p:spPr bwMode="auto">
          <a:xfrm>
            <a:off x="2622424" y="3180850"/>
            <a:ext cx="0" cy="3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 name="Rectangle 46"/>
          <p:cNvSpPr>
            <a:spLocks noChangeArrowheads="1"/>
          </p:cNvSpPr>
          <p:nvPr/>
        </p:nvSpPr>
        <p:spPr bwMode="auto">
          <a:xfrm>
            <a:off x="2758028" y="3177234"/>
            <a:ext cx="48817" cy="2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8" name="Rectangle 47"/>
          <p:cNvSpPr>
            <a:spLocks noChangeArrowheads="1"/>
          </p:cNvSpPr>
          <p:nvPr/>
        </p:nvSpPr>
        <p:spPr bwMode="auto">
          <a:xfrm>
            <a:off x="2877359" y="3180850"/>
            <a:ext cx="0" cy="3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9" name="Rectangle 48"/>
          <p:cNvSpPr>
            <a:spLocks noChangeArrowheads="1"/>
          </p:cNvSpPr>
          <p:nvPr/>
        </p:nvSpPr>
        <p:spPr bwMode="auto">
          <a:xfrm>
            <a:off x="3018387" y="3177234"/>
            <a:ext cx="48817" cy="2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Rectangle 49"/>
          <p:cNvSpPr>
            <a:spLocks noChangeArrowheads="1"/>
          </p:cNvSpPr>
          <p:nvPr/>
        </p:nvSpPr>
        <p:spPr bwMode="auto">
          <a:xfrm>
            <a:off x="3763304" y="5710311"/>
            <a:ext cx="708756" cy="23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Imports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a:off x="3488480" y="5909197"/>
            <a:ext cx="1381350" cy="23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(subtracted out)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a:off x="5468295" y="3068751"/>
            <a:ext cx="719604" cy="23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Exports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a:off x="5385124" y="3271252"/>
            <a:ext cx="896793" cy="23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Univers LT Std 47 Cn Lt" charset="0"/>
                <a:cs typeface="Arial" pitchFamily="34" charset="0"/>
              </a:rPr>
              <a:t>(added in)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19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D0505"/>
                </a:solidFill>
                <a:latin typeface="+mn-lt"/>
              </a:rPr>
              <a:t>Summing spending categories I</a:t>
            </a:r>
          </a:p>
        </p:txBody>
      </p:sp>
      <p:sp>
        <p:nvSpPr>
          <p:cNvPr id="3" name="Content Placeholder 2"/>
          <p:cNvSpPr>
            <a:spLocks noGrp="1"/>
          </p:cNvSpPr>
          <p:nvPr>
            <p:ph idx="1"/>
          </p:nvPr>
        </p:nvSpPr>
        <p:spPr/>
        <p:txBody>
          <a:bodyPr>
            <a:normAutofit/>
          </a:bodyPr>
          <a:lstStyle/>
          <a:p>
            <a:pPr marL="0" indent="0">
              <a:buNone/>
            </a:pPr>
            <a:r>
              <a:rPr lang="en-US" dirty="0"/>
              <a:t>The U.S. GDP for 2018 is broken down as follows.</a:t>
            </a:r>
          </a:p>
        </p:txBody>
      </p:sp>
      <p:sp>
        <p:nvSpPr>
          <p:cNvPr id="7" name="AutoShape 3"/>
          <p:cNvSpPr>
            <a:spLocks noChangeAspect="1" noChangeArrowheads="1" noTextEdit="1"/>
          </p:cNvSpPr>
          <p:nvPr/>
        </p:nvSpPr>
        <p:spPr bwMode="auto">
          <a:xfrm>
            <a:off x="776197" y="1749563"/>
            <a:ext cx="3338603" cy="471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8" name="Rectangle 5"/>
          <p:cNvSpPr>
            <a:spLocks noChangeArrowheads="1"/>
          </p:cNvSpPr>
          <p:nvPr/>
        </p:nvSpPr>
        <p:spPr bwMode="auto">
          <a:xfrm>
            <a:off x="1166424" y="6075064"/>
            <a:ext cx="2773209" cy="131474"/>
          </a:xfrm>
          <a:prstGeom prst="rect">
            <a:avLst/>
          </a:prstGeom>
          <a:solidFill>
            <a:srgbClr val="EC1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424" y="6076722"/>
            <a:ext cx="2773209" cy="17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1166424" y="3637157"/>
            <a:ext cx="2773209" cy="2437907"/>
          </a:xfrm>
          <a:prstGeom prst="rect">
            <a:avLst/>
          </a:prstGeom>
          <a:solidFill>
            <a:srgbClr val="6071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1" name="Rectangle 8"/>
          <p:cNvSpPr>
            <a:spLocks noChangeArrowheads="1"/>
          </p:cNvSpPr>
          <p:nvPr/>
        </p:nvSpPr>
        <p:spPr bwMode="auto">
          <a:xfrm>
            <a:off x="1166424" y="3192024"/>
            <a:ext cx="2773209" cy="445135"/>
          </a:xfrm>
          <a:prstGeom prst="rect">
            <a:avLst/>
          </a:prstGeom>
          <a:solidFill>
            <a:srgbClr val="A0AF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2" name="Rectangle 9"/>
          <p:cNvSpPr>
            <a:spLocks noChangeArrowheads="1"/>
          </p:cNvSpPr>
          <p:nvPr/>
        </p:nvSpPr>
        <p:spPr bwMode="auto">
          <a:xfrm>
            <a:off x="1166424" y="2498967"/>
            <a:ext cx="2773209" cy="693056"/>
          </a:xfrm>
          <a:prstGeom prst="rect">
            <a:avLst/>
          </a:prstGeom>
          <a:solidFill>
            <a:srgbClr val="C1D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46" name="Group 45"/>
          <p:cNvGrpSpPr/>
          <p:nvPr/>
        </p:nvGrpSpPr>
        <p:grpSpPr>
          <a:xfrm>
            <a:off x="992989" y="2035050"/>
            <a:ext cx="3116608" cy="4040014"/>
            <a:chOff x="5614691" y="2046841"/>
            <a:chExt cx="3126451" cy="3742346"/>
          </a:xfrm>
        </p:grpSpPr>
        <p:grpSp>
          <p:nvGrpSpPr>
            <p:cNvPr id="45" name="Group 44"/>
            <p:cNvGrpSpPr/>
            <p:nvPr/>
          </p:nvGrpSpPr>
          <p:grpSpPr>
            <a:xfrm>
              <a:off x="5614691" y="2046841"/>
              <a:ext cx="63373" cy="3742346"/>
              <a:chOff x="5614691" y="2046841"/>
              <a:chExt cx="63373" cy="3742346"/>
            </a:xfrm>
          </p:grpSpPr>
          <p:sp>
            <p:nvSpPr>
              <p:cNvPr id="13" name="Line 10"/>
              <p:cNvSpPr>
                <a:spLocks noChangeShapeType="1"/>
              </p:cNvSpPr>
              <p:nvPr/>
            </p:nvSpPr>
            <p:spPr bwMode="auto">
              <a:xfrm flipV="1">
                <a:off x="5614691" y="2046841"/>
                <a:ext cx="0" cy="374234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 name="Line 11"/>
              <p:cNvSpPr>
                <a:spLocks noChangeShapeType="1"/>
              </p:cNvSpPr>
              <p:nvPr/>
            </p:nvSpPr>
            <p:spPr bwMode="auto">
              <a:xfrm>
                <a:off x="5614691" y="2208715"/>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5" name="Line 12"/>
              <p:cNvSpPr>
                <a:spLocks noChangeShapeType="1"/>
              </p:cNvSpPr>
              <p:nvPr/>
            </p:nvSpPr>
            <p:spPr bwMode="auto">
              <a:xfrm>
                <a:off x="5614691" y="2561643"/>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 name="Line 13"/>
              <p:cNvSpPr>
                <a:spLocks noChangeShapeType="1"/>
              </p:cNvSpPr>
              <p:nvPr/>
            </p:nvSpPr>
            <p:spPr bwMode="auto">
              <a:xfrm>
                <a:off x="5614691" y="2914571"/>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7" name="Line 14"/>
              <p:cNvSpPr>
                <a:spLocks noChangeShapeType="1"/>
              </p:cNvSpPr>
              <p:nvPr/>
            </p:nvSpPr>
            <p:spPr bwMode="auto">
              <a:xfrm>
                <a:off x="5614691" y="3267499"/>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Line 15"/>
              <p:cNvSpPr>
                <a:spLocks noChangeShapeType="1"/>
              </p:cNvSpPr>
              <p:nvPr/>
            </p:nvSpPr>
            <p:spPr bwMode="auto">
              <a:xfrm>
                <a:off x="5614691" y="3620427"/>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9" name="Line 16"/>
              <p:cNvSpPr>
                <a:spLocks noChangeShapeType="1"/>
              </p:cNvSpPr>
              <p:nvPr/>
            </p:nvSpPr>
            <p:spPr bwMode="auto">
              <a:xfrm>
                <a:off x="5615431" y="4733776"/>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0" name="Line 17"/>
              <p:cNvSpPr>
                <a:spLocks noChangeShapeType="1"/>
              </p:cNvSpPr>
              <p:nvPr/>
            </p:nvSpPr>
            <p:spPr bwMode="auto">
              <a:xfrm>
                <a:off x="5614691" y="5102725"/>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1" name="Line 18"/>
              <p:cNvSpPr>
                <a:spLocks noChangeShapeType="1"/>
              </p:cNvSpPr>
              <p:nvPr/>
            </p:nvSpPr>
            <p:spPr bwMode="auto">
              <a:xfrm>
                <a:off x="5614691" y="5455652"/>
                <a:ext cx="6263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22" name="Line 19"/>
            <p:cNvSpPr>
              <a:spLocks noChangeShapeType="1"/>
            </p:cNvSpPr>
            <p:nvPr/>
          </p:nvSpPr>
          <p:spPr bwMode="auto">
            <a:xfrm>
              <a:off x="5614691" y="5789187"/>
              <a:ext cx="3126451"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23" name="Line 20"/>
            <p:cNvSpPr>
              <a:spLocks noChangeShapeType="1"/>
            </p:cNvSpPr>
            <p:nvPr/>
          </p:nvSpPr>
          <p:spPr bwMode="auto">
            <a:xfrm>
              <a:off x="8741142" y="5724814"/>
              <a:ext cx="0" cy="64373"/>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44" name="Group 43"/>
          <p:cNvGrpSpPr/>
          <p:nvPr/>
        </p:nvGrpSpPr>
        <p:grpSpPr>
          <a:xfrm>
            <a:off x="776183" y="2101333"/>
            <a:ext cx="157094" cy="4214405"/>
            <a:chOff x="5397214" y="2108241"/>
            <a:chExt cx="157591" cy="3903888"/>
          </a:xfrm>
        </p:grpSpPr>
        <p:sp>
          <p:nvSpPr>
            <p:cNvPr id="24" name="Rectangle 21"/>
            <p:cNvSpPr>
              <a:spLocks noChangeArrowheads="1"/>
            </p:cNvSpPr>
            <p:nvPr/>
          </p:nvSpPr>
          <p:spPr bwMode="auto">
            <a:xfrm>
              <a:off x="5472026" y="58274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0</a:t>
              </a:r>
              <a:endParaRPr kumimoji="0" lang="en-US" sz="1200" b="0" i="0" u="none" strike="noStrike" cap="none" normalizeH="0" baseline="0" dirty="0">
                <a:ln>
                  <a:noFill/>
                </a:ln>
                <a:solidFill>
                  <a:schemeClr val="tx1"/>
                </a:solidFill>
                <a:effectLst/>
                <a:cs typeface="Arial" pitchFamily="34" charset="0"/>
              </a:endParaRPr>
            </a:p>
          </p:txBody>
        </p:sp>
        <p:sp>
          <p:nvSpPr>
            <p:cNvPr id="25" name="Rectangle 22"/>
            <p:cNvSpPr>
              <a:spLocks noChangeArrowheads="1"/>
            </p:cNvSpPr>
            <p:nvPr/>
          </p:nvSpPr>
          <p:spPr bwMode="auto">
            <a:xfrm>
              <a:off x="5472026" y="538506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2</a:t>
              </a:r>
              <a:endParaRPr kumimoji="0" lang="en-US" sz="1200" b="0" i="0" u="none" strike="noStrike" cap="none" normalizeH="0" baseline="0" dirty="0">
                <a:ln>
                  <a:noFill/>
                </a:ln>
                <a:solidFill>
                  <a:schemeClr val="tx1"/>
                </a:solidFill>
                <a:effectLst/>
                <a:cs typeface="Arial" pitchFamily="34" charset="0"/>
              </a:endParaRPr>
            </a:p>
          </p:txBody>
        </p:sp>
        <p:sp>
          <p:nvSpPr>
            <p:cNvPr id="26" name="Rectangle 23"/>
            <p:cNvSpPr>
              <a:spLocks noChangeArrowheads="1"/>
            </p:cNvSpPr>
            <p:nvPr/>
          </p:nvSpPr>
          <p:spPr bwMode="auto">
            <a:xfrm>
              <a:off x="5472026" y="498864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4</a:t>
              </a:r>
              <a:endParaRPr kumimoji="0" lang="en-US" sz="1200" b="0" i="0" u="none" strike="noStrike" cap="none" normalizeH="0" baseline="0" dirty="0">
                <a:ln>
                  <a:noFill/>
                </a:ln>
                <a:solidFill>
                  <a:schemeClr val="tx1"/>
                </a:solidFill>
                <a:effectLst/>
                <a:cs typeface="Arial" pitchFamily="34" charset="0"/>
              </a:endParaRPr>
            </a:p>
          </p:txBody>
        </p:sp>
        <p:sp>
          <p:nvSpPr>
            <p:cNvPr id="27" name="Rectangle 24"/>
            <p:cNvSpPr>
              <a:spLocks noChangeArrowheads="1"/>
            </p:cNvSpPr>
            <p:nvPr/>
          </p:nvSpPr>
          <p:spPr bwMode="auto">
            <a:xfrm>
              <a:off x="5472026" y="463571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6</a:t>
              </a:r>
              <a:endParaRPr kumimoji="0" lang="en-US" sz="1200" b="0" i="0" u="none" strike="noStrike" cap="none" normalizeH="0" baseline="0" dirty="0">
                <a:ln>
                  <a:noFill/>
                </a:ln>
                <a:solidFill>
                  <a:schemeClr val="tx1"/>
                </a:solidFill>
                <a:effectLst/>
                <a:cs typeface="Arial" pitchFamily="34" charset="0"/>
              </a:endParaRPr>
            </a:p>
          </p:txBody>
        </p:sp>
        <p:sp>
          <p:nvSpPr>
            <p:cNvPr id="29" name="Rectangle 26"/>
            <p:cNvSpPr>
              <a:spLocks noChangeArrowheads="1"/>
            </p:cNvSpPr>
            <p:nvPr/>
          </p:nvSpPr>
          <p:spPr bwMode="auto">
            <a:xfrm>
              <a:off x="5397214" y="3196914"/>
              <a:ext cx="157591" cy="1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14</a:t>
              </a:r>
              <a:endParaRPr kumimoji="0" lang="en-US" sz="1200" b="0" i="0" u="none" strike="noStrike" cap="none" normalizeH="0" baseline="0" dirty="0">
                <a:ln>
                  <a:noFill/>
                </a:ln>
                <a:solidFill>
                  <a:schemeClr val="tx1"/>
                </a:solidFill>
                <a:effectLst/>
                <a:cs typeface="Arial" pitchFamily="34" charset="0"/>
              </a:endParaRPr>
            </a:p>
          </p:txBody>
        </p:sp>
        <p:sp>
          <p:nvSpPr>
            <p:cNvPr id="30" name="Rectangle 27"/>
            <p:cNvSpPr>
              <a:spLocks noChangeArrowheads="1"/>
            </p:cNvSpPr>
            <p:nvPr/>
          </p:nvSpPr>
          <p:spPr bwMode="auto">
            <a:xfrm>
              <a:off x="5397214" y="2843986"/>
              <a:ext cx="157591" cy="1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16</a:t>
              </a:r>
              <a:endParaRPr kumimoji="0" lang="en-US" sz="1200" b="0" i="0" u="none" strike="noStrike" cap="none" normalizeH="0" baseline="0" dirty="0">
                <a:ln>
                  <a:noFill/>
                </a:ln>
                <a:solidFill>
                  <a:schemeClr val="tx1"/>
                </a:solidFill>
                <a:effectLst/>
                <a:cs typeface="Arial" pitchFamily="34" charset="0"/>
              </a:endParaRPr>
            </a:p>
          </p:txBody>
        </p:sp>
        <p:sp>
          <p:nvSpPr>
            <p:cNvPr id="31" name="Rectangle 28"/>
            <p:cNvSpPr>
              <a:spLocks noChangeArrowheads="1"/>
            </p:cNvSpPr>
            <p:nvPr/>
          </p:nvSpPr>
          <p:spPr bwMode="auto">
            <a:xfrm>
              <a:off x="5397214" y="2461169"/>
              <a:ext cx="157591" cy="1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18</a:t>
              </a:r>
              <a:endParaRPr kumimoji="0" lang="en-US" sz="1200" b="0" i="0" u="none" strike="noStrike" cap="none" normalizeH="0" baseline="0" dirty="0">
                <a:ln>
                  <a:noFill/>
                </a:ln>
                <a:solidFill>
                  <a:schemeClr val="tx1"/>
                </a:solidFill>
                <a:effectLst/>
                <a:cs typeface="Arial" pitchFamily="34" charset="0"/>
              </a:endParaRPr>
            </a:p>
          </p:txBody>
        </p:sp>
        <p:sp>
          <p:nvSpPr>
            <p:cNvPr id="32" name="Rectangle 29"/>
            <p:cNvSpPr>
              <a:spLocks noChangeArrowheads="1"/>
            </p:cNvSpPr>
            <p:nvPr/>
          </p:nvSpPr>
          <p:spPr bwMode="auto">
            <a:xfrm>
              <a:off x="5397214" y="2108241"/>
              <a:ext cx="157591" cy="1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cs typeface="Arial" pitchFamily="34" charset="0"/>
                </a:rPr>
                <a:t>20</a:t>
              </a:r>
              <a:endParaRPr kumimoji="0" lang="en-US" sz="1200" b="0" i="0" u="none" strike="noStrike" cap="none" normalizeH="0" baseline="0" dirty="0">
                <a:ln>
                  <a:noFill/>
                </a:ln>
                <a:solidFill>
                  <a:schemeClr val="tx1"/>
                </a:solidFill>
                <a:effectLst/>
                <a:cs typeface="Arial" pitchFamily="34" charset="0"/>
              </a:endParaRPr>
            </a:p>
          </p:txBody>
        </p:sp>
      </p:grpSp>
      <p:sp>
        <p:nvSpPr>
          <p:cNvPr id="33" name="Rectangle 30"/>
          <p:cNvSpPr>
            <a:spLocks noChangeArrowheads="1"/>
          </p:cNvSpPr>
          <p:nvPr/>
        </p:nvSpPr>
        <p:spPr bwMode="auto">
          <a:xfrm>
            <a:off x="1416168" y="4743419"/>
            <a:ext cx="20739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cs typeface="Arial" pitchFamily="34" charset="0"/>
              </a:rPr>
              <a:t>Consumption (68% of total GDP)</a:t>
            </a:r>
            <a:endParaRPr kumimoji="0" lang="en-US" sz="1200" b="0" i="0" u="none" strike="noStrike" cap="none" normalizeH="0" baseline="0" dirty="0">
              <a:ln>
                <a:noFill/>
              </a:ln>
              <a:solidFill>
                <a:schemeClr val="tx1"/>
              </a:solidFill>
              <a:effectLst/>
              <a:cs typeface="Arial" pitchFamily="34" charset="0"/>
            </a:endParaRPr>
          </a:p>
        </p:txBody>
      </p:sp>
      <p:sp>
        <p:nvSpPr>
          <p:cNvPr id="34" name="Rectangle 31"/>
          <p:cNvSpPr>
            <a:spLocks noChangeArrowheads="1"/>
          </p:cNvSpPr>
          <p:nvPr/>
        </p:nvSpPr>
        <p:spPr bwMode="auto">
          <a:xfrm>
            <a:off x="1912189" y="3300959"/>
            <a:ext cx="11201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cs typeface="Arial" pitchFamily="34" charset="0"/>
              </a:rPr>
              <a:t>Investment (18%)</a:t>
            </a:r>
            <a:endParaRPr kumimoji="0" lang="en-US" sz="1200" b="0" i="0" u="none" strike="noStrike" cap="none" normalizeH="0" baseline="0" dirty="0">
              <a:ln>
                <a:noFill/>
              </a:ln>
              <a:solidFill>
                <a:schemeClr val="tx1"/>
              </a:solidFill>
              <a:effectLst/>
              <a:cs typeface="Arial" pitchFamily="34" charset="0"/>
            </a:endParaRPr>
          </a:p>
        </p:txBody>
      </p:sp>
      <p:sp>
        <p:nvSpPr>
          <p:cNvPr id="35" name="Rectangle 32"/>
          <p:cNvSpPr>
            <a:spLocks noChangeArrowheads="1"/>
          </p:cNvSpPr>
          <p:nvPr/>
        </p:nvSpPr>
        <p:spPr bwMode="auto">
          <a:xfrm>
            <a:off x="1499417" y="2728108"/>
            <a:ext cx="2078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cs typeface="Arial" pitchFamily="34" charset="0"/>
              </a:rPr>
              <a:t>Government purchases (17.2%)</a:t>
            </a:r>
            <a:endParaRPr kumimoji="0" lang="en-US" sz="1200" b="0" i="0" u="none" strike="noStrike" cap="none" normalizeH="0" baseline="0" dirty="0">
              <a:ln>
                <a:noFill/>
              </a:ln>
              <a:solidFill>
                <a:schemeClr val="tx1"/>
              </a:solidFill>
              <a:effectLst/>
              <a:cs typeface="Arial" pitchFamily="34" charset="0"/>
            </a:endParaRPr>
          </a:p>
        </p:txBody>
      </p:sp>
      <p:sp>
        <p:nvSpPr>
          <p:cNvPr id="36" name="Rectangle 33"/>
          <p:cNvSpPr>
            <a:spLocks noChangeArrowheads="1"/>
          </p:cNvSpPr>
          <p:nvPr/>
        </p:nvSpPr>
        <p:spPr bwMode="auto">
          <a:xfrm>
            <a:off x="776197" y="1858310"/>
            <a:ext cx="1345848" cy="19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cs typeface="Arial" pitchFamily="34" charset="0"/>
              </a:rPr>
              <a:t>Trillions of dollars ($)</a:t>
            </a:r>
            <a:endParaRPr kumimoji="0" lang="en-US" sz="1200" b="0" i="0" u="none" strike="noStrike" cap="none" normalizeH="0" baseline="0" dirty="0">
              <a:ln>
                <a:noFill/>
              </a:ln>
              <a:solidFill>
                <a:schemeClr val="tx1"/>
              </a:solidFill>
              <a:effectLst/>
              <a:cs typeface="Arial" pitchFamily="34" charset="0"/>
            </a:endParaRPr>
          </a:p>
        </p:txBody>
      </p:sp>
      <p:sp>
        <p:nvSpPr>
          <p:cNvPr id="37" name="Rectangle 34"/>
          <p:cNvSpPr>
            <a:spLocks noChangeArrowheads="1"/>
          </p:cNvSpPr>
          <p:nvPr/>
        </p:nvSpPr>
        <p:spPr bwMode="auto">
          <a:xfrm>
            <a:off x="2070014" y="1732660"/>
            <a:ext cx="0" cy="2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38" name="Rectangle 35"/>
          <p:cNvSpPr>
            <a:spLocks noChangeArrowheads="1"/>
          </p:cNvSpPr>
          <p:nvPr/>
        </p:nvSpPr>
        <p:spPr bwMode="auto">
          <a:xfrm>
            <a:off x="2118575" y="1732660"/>
            <a:ext cx="0" cy="2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39" name="Rectangle 36"/>
          <p:cNvSpPr>
            <a:spLocks noChangeArrowheads="1"/>
          </p:cNvSpPr>
          <p:nvPr/>
        </p:nvSpPr>
        <p:spPr bwMode="auto">
          <a:xfrm>
            <a:off x="2191418" y="1732660"/>
            <a:ext cx="0" cy="2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40" name="Rectangle 37"/>
          <p:cNvSpPr>
            <a:spLocks noChangeArrowheads="1"/>
          </p:cNvSpPr>
          <p:nvPr/>
        </p:nvSpPr>
        <p:spPr bwMode="auto">
          <a:xfrm>
            <a:off x="1853222" y="6253494"/>
            <a:ext cx="12340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cs typeface="Arial" pitchFamily="34" charset="0"/>
              </a:rPr>
              <a:t>Net exports (-3.2%)</a:t>
            </a:r>
            <a:endParaRPr kumimoji="0" lang="en-US" sz="1200" b="0" i="0" u="none" strike="noStrike" cap="none" normalizeH="0" baseline="0" dirty="0">
              <a:ln>
                <a:noFill/>
              </a:ln>
              <a:solidFill>
                <a:schemeClr val="tx1"/>
              </a:solidFill>
              <a:effectLst/>
              <a:cs typeface="Arial" pitchFamily="34" charset="0"/>
            </a:endParaRPr>
          </a:p>
        </p:txBody>
      </p:sp>
      <p:sp>
        <p:nvSpPr>
          <p:cNvPr id="41" name="Rectangle 38"/>
          <p:cNvSpPr>
            <a:spLocks noChangeArrowheads="1"/>
          </p:cNvSpPr>
          <p:nvPr/>
        </p:nvSpPr>
        <p:spPr bwMode="auto">
          <a:xfrm>
            <a:off x="2736001" y="6259128"/>
            <a:ext cx="0" cy="2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42" name="Rectangle 39"/>
          <p:cNvSpPr>
            <a:spLocks noChangeArrowheads="1"/>
          </p:cNvSpPr>
          <p:nvPr/>
        </p:nvSpPr>
        <p:spPr bwMode="auto">
          <a:xfrm>
            <a:off x="2878216" y="6253494"/>
            <a:ext cx="0" cy="19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48" name="Content Placeholder 2"/>
          <p:cNvSpPr txBox="1">
            <a:spLocks/>
          </p:cNvSpPr>
          <p:nvPr/>
        </p:nvSpPr>
        <p:spPr>
          <a:xfrm>
            <a:off x="4419600" y="2452007"/>
            <a:ext cx="4483992" cy="352512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Consumption is by far the largest single category of expenditure.</a:t>
            </a:r>
          </a:p>
          <a:p>
            <a:r>
              <a:rPr lang="en-US" dirty="0"/>
              <a:t>U.S. residents buy more goods from other countries than they sell, </a:t>
            </a:r>
            <a:r>
              <a:rPr lang="en-US" i="1" dirty="0">
                <a:solidFill>
                  <a:srgbClr val="9D0505"/>
                </a:solidFill>
              </a:rPr>
              <a:t>NX</a:t>
            </a:r>
            <a:r>
              <a:rPr lang="en-US" dirty="0"/>
              <a:t> &lt; 0.</a:t>
            </a:r>
          </a:p>
          <a:p>
            <a:r>
              <a:rPr lang="en-US" dirty="0"/>
              <a:t>Expenditure = C + I + G + NX = Production.</a:t>
            </a:r>
          </a:p>
          <a:p>
            <a:pPr marL="457200" lvl="1" indent="0">
              <a:buFont typeface="Arial" pitchFamily="34" charset="0"/>
              <a:buNone/>
            </a:pPr>
            <a:endParaRPr lang="en-US" dirty="0"/>
          </a:p>
        </p:txBody>
      </p:sp>
      <p:sp>
        <p:nvSpPr>
          <p:cNvPr id="47" name="Rectangle 26"/>
          <p:cNvSpPr>
            <a:spLocks noChangeArrowheads="1"/>
          </p:cNvSpPr>
          <p:nvPr/>
        </p:nvSpPr>
        <p:spPr bwMode="auto">
          <a:xfrm>
            <a:off x="787372" y="365760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12</a:t>
            </a:r>
            <a:endParaRPr kumimoji="0" lang="en-US" sz="1200" b="0" i="0" u="none" strike="noStrike" cap="none" normalizeH="0" baseline="0" dirty="0">
              <a:ln>
                <a:noFill/>
              </a:ln>
              <a:solidFill>
                <a:schemeClr val="tx1"/>
              </a:solidFill>
              <a:effectLst/>
              <a:cs typeface="Arial" pitchFamily="34" charset="0"/>
            </a:endParaRPr>
          </a:p>
        </p:txBody>
      </p:sp>
      <p:sp>
        <p:nvSpPr>
          <p:cNvPr id="49" name="Line 15"/>
          <p:cNvSpPr>
            <a:spLocks noChangeShapeType="1"/>
          </p:cNvSpPr>
          <p:nvPr/>
        </p:nvSpPr>
        <p:spPr bwMode="auto">
          <a:xfrm>
            <a:off x="990600" y="4114800"/>
            <a:ext cx="6243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0" name="Rectangle 26"/>
          <p:cNvSpPr>
            <a:spLocks noChangeArrowheads="1"/>
          </p:cNvSpPr>
          <p:nvPr/>
        </p:nvSpPr>
        <p:spPr bwMode="auto">
          <a:xfrm>
            <a:off x="796970" y="403860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10</a:t>
            </a:r>
            <a:endParaRPr kumimoji="0" lang="en-US" sz="1200" b="0" i="0" u="none" strike="noStrike" cap="none" normalizeH="0" baseline="0" dirty="0">
              <a:ln>
                <a:noFill/>
              </a:ln>
              <a:solidFill>
                <a:schemeClr val="tx1"/>
              </a:solidFill>
              <a:effectLst/>
              <a:cs typeface="Arial" pitchFamily="34" charset="0"/>
            </a:endParaRPr>
          </a:p>
        </p:txBody>
      </p:sp>
      <p:sp>
        <p:nvSpPr>
          <p:cNvPr id="51" name="Line 16"/>
          <p:cNvSpPr>
            <a:spLocks noChangeShapeType="1"/>
          </p:cNvSpPr>
          <p:nvPr/>
        </p:nvSpPr>
        <p:spPr bwMode="auto">
          <a:xfrm>
            <a:off x="990600" y="4495800"/>
            <a:ext cx="62436"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52" name="Rectangle 24"/>
          <p:cNvSpPr>
            <a:spLocks noChangeArrowheads="1"/>
          </p:cNvSpPr>
          <p:nvPr/>
        </p:nvSpPr>
        <p:spPr bwMode="auto">
          <a:xfrm>
            <a:off x="842930" y="441960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cs typeface="Arial" pitchFamily="34" charset="0"/>
              </a:rPr>
              <a:t>8</a:t>
            </a:r>
            <a:endParaRPr kumimoji="0" lang="en-US" sz="12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41606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33" grpId="0"/>
      <p:bldP spid="34" grpId="0"/>
      <p:bldP spid="35" grpId="0"/>
      <p:bldP spid="36" grpId="0"/>
      <p:bldP spid="40" grpId="0"/>
      <p:bldP spid="47" grpId="0"/>
      <p:bldP spid="49" grpId="0" animBg="1"/>
      <p:bldP spid="50" grpId="0"/>
      <p:bldP spid="51" grpId="0" animBg="1"/>
      <p:bldP spid="52" grpId="0"/>
    </p:bldLst>
  </p:timing>
</p:sld>
</file>

<file path=ppt/theme/theme1.xml><?xml version="1.0" encoding="utf-8"?>
<a:theme xmlns:a="http://schemas.openxmlformats.org/drawingml/2006/main" name="Chapter 3 - Gilpin - Wi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1683</TotalTime>
  <Words>6341</Words>
  <Application>Microsoft Office PowerPoint</Application>
  <PresentationFormat>On-screen Show (4:3)</PresentationFormat>
  <Paragraphs>875</Paragraphs>
  <Slides>41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Cambria Math</vt:lpstr>
      <vt:lpstr>Mathematical Pi LT Std 1</vt:lpstr>
      <vt:lpstr>Times New Roman</vt:lpstr>
      <vt:lpstr>Univers LT Std 47 Cn Lt</vt:lpstr>
      <vt:lpstr>Univers LT Std 57 Cn</vt:lpstr>
      <vt:lpstr>Chapter 3 - Gilpin - With Template</vt:lpstr>
      <vt:lpstr>Chapter 24</vt:lpstr>
      <vt:lpstr>What will you learn in this chapter?</vt:lpstr>
      <vt:lpstr>Valuing an economy I</vt:lpstr>
      <vt:lpstr>Valuing an economy II</vt:lpstr>
      <vt:lpstr>Unpacking the definition of GDP</vt:lpstr>
      <vt:lpstr>Production = expenditure = income</vt:lpstr>
      <vt:lpstr>Measuring GDP: The expenditure approach</vt:lpstr>
      <vt:lpstr>Imports and Exports</vt:lpstr>
      <vt:lpstr>Summing spending categories I</vt:lpstr>
      <vt:lpstr>Summing spending categories II</vt:lpstr>
      <vt:lpstr>Active Learning: Expenditure approach</vt:lpstr>
      <vt:lpstr>Active Learning Solution I</vt:lpstr>
      <vt:lpstr>The income approach</vt:lpstr>
      <vt:lpstr>The “value-added” approach I</vt:lpstr>
      <vt:lpstr>The “value-added” approach II</vt:lpstr>
      <vt:lpstr>Active Learning: The “value-added” approach</vt:lpstr>
      <vt:lpstr>Active Learning Solution II</vt:lpstr>
      <vt:lpstr>Using GDP to compare economies I</vt:lpstr>
      <vt:lpstr>Using GDP to compare economies II</vt:lpstr>
      <vt:lpstr>Nominal versus real GDP </vt:lpstr>
      <vt:lpstr>Active Learning: Calculating nominal and real GDP</vt:lpstr>
      <vt:lpstr>Active Learning Solution III</vt:lpstr>
      <vt:lpstr>The GDP deflator I</vt:lpstr>
      <vt:lpstr>The GDP deflator II</vt:lpstr>
      <vt:lpstr>The GDP deflator III</vt:lpstr>
      <vt:lpstr>Active Learning: Calculating the GDP deflator</vt:lpstr>
      <vt:lpstr>Active Learning Solution IV</vt:lpstr>
      <vt:lpstr>Active Learning: Calculating inflation</vt:lpstr>
      <vt:lpstr>Active Learning: Solution V</vt:lpstr>
      <vt:lpstr>Using GDP to assess economic health</vt:lpstr>
      <vt:lpstr>GDP per capita I</vt:lpstr>
      <vt:lpstr>GDP per capita II</vt:lpstr>
      <vt:lpstr>Active Learning: GDP deflator and GDP per capita</vt:lpstr>
      <vt:lpstr>Active Learning Solution VI</vt:lpstr>
      <vt:lpstr>GDP growth rates I</vt:lpstr>
      <vt:lpstr>GDP growth rates II</vt:lpstr>
      <vt:lpstr>Global GDP per capita</vt:lpstr>
      <vt:lpstr>GDP versus well-being</vt:lpstr>
      <vt:lpstr>Data challenges</vt:lpstr>
      <vt:lpstr>Summary I</vt:lpstr>
      <vt:lpstr>Summary II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Gilpin, Gregory</dc:creator>
  <cp:lastModifiedBy>Higgason, Jackie</cp:lastModifiedBy>
  <cp:revision>143</cp:revision>
  <dcterms:created xsi:type="dcterms:W3CDTF">2013-04-05T16:26:37Z</dcterms:created>
  <dcterms:modified xsi:type="dcterms:W3CDTF">2020-03-27T20:23:54Z</dcterms:modified>
</cp:coreProperties>
</file>