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CDDCF"/>
    <a:srgbClr val="FCFB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cosantij\Desktop\Projects%20&amp;%20Tasking\Preneed%20Metrics\Tableau%20FY18%20Preneed%20Stats_March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cosantij\Desktop\Projects%20&amp;%20Tasking\Preneed%20Metrics\Tableau%20FY18%20Preneed%20Stats_Marc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819065000449942E-2"/>
          <c:y val="4.2599589478715311E-2"/>
          <c:w val="0.87540007789576568"/>
          <c:h val="0.75768186594431675"/>
        </c:manualLayout>
      </c:layout>
      <c:barChart>
        <c:barDir val="col"/>
        <c:grouping val="clustered"/>
        <c:varyColors val="0"/>
        <c:ser>
          <c:idx val="4"/>
          <c:order val="4"/>
          <c:tx>
            <c:strRef>
              <c:f>'FY18 Preneed Stats'!$F$1</c:f>
              <c:strCache>
                <c:ptCount val="1"/>
                <c:pt idx="0">
                  <c:v>Working Days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numRef>
              <c:f>'FY18 Preneed Stats'!$A$2:$A$8</c:f>
              <c:numCache>
                <c:formatCode>m/d/yyyy</c:formatCode>
                <c:ptCount val="7"/>
                <c:pt idx="0">
                  <c:v>43009</c:v>
                </c:pt>
                <c:pt idx="1">
                  <c:v>43040</c:v>
                </c:pt>
                <c:pt idx="2">
                  <c:v>43070</c:v>
                </c:pt>
                <c:pt idx="3">
                  <c:v>43101</c:v>
                </c:pt>
                <c:pt idx="4">
                  <c:v>43132</c:v>
                </c:pt>
                <c:pt idx="5">
                  <c:v>43160</c:v>
                </c:pt>
                <c:pt idx="6">
                  <c:v>43191</c:v>
                </c:pt>
              </c:numCache>
            </c:numRef>
          </c:cat>
          <c:val>
            <c:numRef>
              <c:f>'FY18 Preneed Stats'!$F$2:$F$8</c:f>
              <c:numCache>
                <c:formatCode>#,##0</c:formatCode>
                <c:ptCount val="7"/>
                <c:pt idx="0">
                  <c:v>21</c:v>
                </c:pt>
                <c:pt idx="1">
                  <c:v>20</c:v>
                </c:pt>
                <c:pt idx="2" formatCode="General">
                  <c:v>20</c:v>
                </c:pt>
                <c:pt idx="3" formatCode="General">
                  <c:v>21</c:v>
                </c:pt>
                <c:pt idx="4" formatCode="General">
                  <c:v>19</c:v>
                </c:pt>
                <c:pt idx="5">
                  <c:v>22</c:v>
                </c:pt>
                <c:pt idx="6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4B-4B7B-9168-EEEC1FCA97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overlap val="-14"/>
        <c:axId val="103437824"/>
        <c:axId val="103436288"/>
      </c:barChart>
      <c:lineChart>
        <c:grouping val="standard"/>
        <c:varyColors val="0"/>
        <c:ser>
          <c:idx val="0"/>
          <c:order val="0"/>
          <c:tx>
            <c:strRef>
              <c:f>'FY18 Preneed Stats'!$B$1</c:f>
              <c:strCache>
                <c:ptCount val="1"/>
                <c:pt idx="0">
                  <c:v>Received</c:v>
                </c:pt>
              </c:strCache>
            </c:strRef>
          </c:tx>
          <c:marker>
            <c:symbol val="none"/>
          </c:marker>
          <c:cat>
            <c:numRef>
              <c:f>'FY18 Preneed Stats'!$A$2:$A$8</c:f>
              <c:numCache>
                <c:formatCode>m/d/yyyy</c:formatCode>
                <c:ptCount val="7"/>
                <c:pt idx="0">
                  <c:v>43009</c:v>
                </c:pt>
                <c:pt idx="1">
                  <c:v>43040</c:v>
                </c:pt>
                <c:pt idx="2">
                  <c:v>43070</c:v>
                </c:pt>
                <c:pt idx="3">
                  <c:v>43101</c:v>
                </c:pt>
                <c:pt idx="4">
                  <c:v>43132</c:v>
                </c:pt>
                <c:pt idx="5">
                  <c:v>43160</c:v>
                </c:pt>
                <c:pt idx="6">
                  <c:v>43191</c:v>
                </c:pt>
              </c:numCache>
            </c:numRef>
          </c:cat>
          <c:val>
            <c:numRef>
              <c:f>'FY18 Preneed Stats'!$B$2:$B$8</c:f>
              <c:numCache>
                <c:formatCode>#,##0</c:formatCode>
                <c:ptCount val="7"/>
                <c:pt idx="0">
                  <c:v>4323</c:v>
                </c:pt>
                <c:pt idx="1">
                  <c:v>3978</c:v>
                </c:pt>
                <c:pt idx="2">
                  <c:v>3028</c:v>
                </c:pt>
                <c:pt idx="3">
                  <c:v>4104</c:v>
                </c:pt>
                <c:pt idx="4">
                  <c:v>3350</c:v>
                </c:pt>
                <c:pt idx="5">
                  <c:v>3290</c:v>
                </c:pt>
                <c:pt idx="6">
                  <c:v>3966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E4B-4B7B-9168-EEEC1FCA9714}"/>
            </c:ext>
          </c:extLst>
        </c:ser>
        <c:ser>
          <c:idx val="1"/>
          <c:order val="1"/>
          <c:tx>
            <c:strRef>
              <c:f>'FY18 Preneed Stats'!$C$1</c:f>
              <c:strCache>
                <c:ptCount val="1"/>
                <c:pt idx="0">
                  <c:v>Cases Established </c:v>
                </c:pt>
              </c:strCache>
            </c:strRef>
          </c:tx>
          <c:marker>
            <c:symbol val="none"/>
          </c:marker>
          <c:cat>
            <c:numRef>
              <c:f>'FY18 Preneed Stats'!$A$2:$A$8</c:f>
              <c:numCache>
                <c:formatCode>m/d/yyyy</c:formatCode>
                <c:ptCount val="7"/>
                <c:pt idx="0">
                  <c:v>43009</c:v>
                </c:pt>
                <c:pt idx="1">
                  <c:v>43040</c:v>
                </c:pt>
                <c:pt idx="2">
                  <c:v>43070</c:v>
                </c:pt>
                <c:pt idx="3">
                  <c:v>43101</c:v>
                </c:pt>
                <c:pt idx="4">
                  <c:v>43132</c:v>
                </c:pt>
                <c:pt idx="5">
                  <c:v>43160</c:v>
                </c:pt>
                <c:pt idx="6">
                  <c:v>43191</c:v>
                </c:pt>
              </c:numCache>
            </c:numRef>
          </c:cat>
          <c:val>
            <c:numRef>
              <c:f>'FY18 Preneed Stats'!$C$2:$C$8</c:f>
              <c:numCache>
                <c:formatCode>General</c:formatCode>
                <c:ptCount val="7"/>
                <c:pt idx="0">
                  <c:v>1797</c:v>
                </c:pt>
                <c:pt idx="1">
                  <c:v>2358</c:v>
                </c:pt>
                <c:pt idx="2">
                  <c:v>2195</c:v>
                </c:pt>
                <c:pt idx="3">
                  <c:v>866</c:v>
                </c:pt>
                <c:pt idx="4">
                  <c:v>118</c:v>
                </c:pt>
                <c:pt idx="5">
                  <c:v>742</c:v>
                </c:pt>
                <c:pt idx="6">
                  <c:v>1715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E4B-4B7B-9168-EEEC1FCA9714}"/>
            </c:ext>
          </c:extLst>
        </c:ser>
        <c:ser>
          <c:idx val="2"/>
          <c:order val="2"/>
          <c:tx>
            <c:strRef>
              <c:f>'FY18 Preneed Stats'!$D$1</c:f>
              <c:strCache>
                <c:ptCount val="1"/>
                <c:pt idx="0">
                  <c:v>Completed </c:v>
                </c:pt>
              </c:strCache>
            </c:strRef>
          </c:tx>
          <c:marker>
            <c:symbol val="none"/>
          </c:marker>
          <c:cat>
            <c:numRef>
              <c:f>'FY18 Preneed Stats'!$A$2:$A$8</c:f>
              <c:numCache>
                <c:formatCode>m/d/yyyy</c:formatCode>
                <c:ptCount val="7"/>
                <c:pt idx="0">
                  <c:v>43009</c:v>
                </c:pt>
                <c:pt idx="1">
                  <c:v>43040</c:v>
                </c:pt>
                <c:pt idx="2">
                  <c:v>43070</c:v>
                </c:pt>
                <c:pt idx="3">
                  <c:v>43101</c:v>
                </c:pt>
                <c:pt idx="4">
                  <c:v>43132</c:v>
                </c:pt>
                <c:pt idx="5">
                  <c:v>43160</c:v>
                </c:pt>
                <c:pt idx="6">
                  <c:v>43191</c:v>
                </c:pt>
              </c:numCache>
            </c:numRef>
          </c:cat>
          <c:val>
            <c:numRef>
              <c:f>'FY18 Preneed Stats'!$D$2:$D$8</c:f>
              <c:numCache>
                <c:formatCode>#,##0</c:formatCode>
                <c:ptCount val="7"/>
                <c:pt idx="0">
                  <c:v>1660</c:v>
                </c:pt>
                <c:pt idx="1">
                  <c:v>2058</c:v>
                </c:pt>
                <c:pt idx="2">
                  <c:v>1882</c:v>
                </c:pt>
                <c:pt idx="3" formatCode="General">
                  <c:v>822</c:v>
                </c:pt>
                <c:pt idx="4" formatCode="General">
                  <c:v>114</c:v>
                </c:pt>
                <c:pt idx="5">
                  <c:v>631</c:v>
                </c:pt>
                <c:pt idx="6">
                  <c:v>1016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E4B-4B7B-9168-EEEC1FCA9714}"/>
            </c:ext>
          </c:extLst>
        </c:ser>
        <c:ser>
          <c:idx val="3"/>
          <c:order val="3"/>
          <c:tx>
            <c:strRef>
              <c:f>'FY18 Preneed Stats'!$E$1</c:f>
              <c:strCache>
                <c:ptCount val="1"/>
                <c:pt idx="0">
                  <c:v>Inventory</c:v>
                </c:pt>
              </c:strCache>
            </c:strRef>
          </c:tx>
          <c:marker>
            <c:symbol val="none"/>
          </c:marker>
          <c:cat>
            <c:numRef>
              <c:f>'FY18 Preneed Stats'!$A$2:$A$8</c:f>
              <c:numCache>
                <c:formatCode>m/d/yyyy</c:formatCode>
                <c:ptCount val="7"/>
                <c:pt idx="0">
                  <c:v>43009</c:v>
                </c:pt>
                <c:pt idx="1">
                  <c:v>43040</c:v>
                </c:pt>
                <c:pt idx="2">
                  <c:v>43070</c:v>
                </c:pt>
                <c:pt idx="3">
                  <c:v>43101</c:v>
                </c:pt>
                <c:pt idx="4">
                  <c:v>43132</c:v>
                </c:pt>
                <c:pt idx="5">
                  <c:v>43160</c:v>
                </c:pt>
                <c:pt idx="6">
                  <c:v>43191</c:v>
                </c:pt>
              </c:numCache>
            </c:numRef>
          </c:cat>
          <c:val>
            <c:numRef>
              <c:f>'FY18 Preneed Stats'!$E$2:$E$8</c:f>
              <c:numCache>
                <c:formatCode>#,##0</c:formatCode>
                <c:ptCount val="7"/>
                <c:pt idx="0">
                  <c:v>2526</c:v>
                </c:pt>
                <c:pt idx="1">
                  <c:v>1620</c:v>
                </c:pt>
                <c:pt idx="2" formatCode="General">
                  <c:v>833</c:v>
                </c:pt>
                <c:pt idx="3">
                  <c:v>3238</c:v>
                </c:pt>
                <c:pt idx="4">
                  <c:v>3412</c:v>
                </c:pt>
                <c:pt idx="5">
                  <c:v>3178</c:v>
                </c:pt>
                <c:pt idx="6">
                  <c:v>2251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E4B-4B7B-9168-EEEC1FCA97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24768"/>
        <c:axId val="103426304"/>
      </c:lineChart>
      <c:dateAx>
        <c:axId val="10342476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03426304"/>
        <c:crosses val="autoZero"/>
        <c:auto val="1"/>
        <c:lblOffset val="100"/>
        <c:baseTimeUnit val="months"/>
      </c:dateAx>
      <c:valAx>
        <c:axId val="1034263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103424768"/>
        <c:crosses val="autoZero"/>
        <c:crossBetween val="between"/>
      </c:valAx>
      <c:valAx>
        <c:axId val="10343628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03437824"/>
        <c:crosses val="max"/>
        <c:crossBetween val="between"/>
      </c:valAx>
      <c:dateAx>
        <c:axId val="103437824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03436288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6.7616104851947301E-2"/>
          <c:y val="0.89380992618169963"/>
          <c:w val="0.85984346351499086"/>
          <c:h val="7.3619991806216381E-2"/>
        </c:manualLayout>
      </c:layout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800" baseline="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100" b="1" dirty="0">
                <a:solidFill>
                  <a:schemeClr val="tx1"/>
                </a:solidFill>
              </a:rPr>
              <a:t>FYTD22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78-4111-A7F8-9636B0F3A8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78-4111-A7F8-9636B0F3A8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778-4111-A7F8-9636B0F3A8AD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Sheet2!$C$1:$E$1</c:f>
              <c:strCache>
                <c:ptCount val="3"/>
                <c:pt idx="0">
                  <c:v>Cases Established </c:v>
                </c:pt>
                <c:pt idx="1">
                  <c:v>Completed </c:v>
                </c:pt>
                <c:pt idx="2">
                  <c:v>Inventory</c:v>
                </c:pt>
              </c:strCache>
            </c:strRef>
          </c:cat>
          <c:val>
            <c:numRef>
              <c:f>Sheet2!$C$14:$E$14</c:f>
              <c:numCache>
                <c:formatCode>#,##0</c:formatCode>
                <c:ptCount val="3"/>
                <c:pt idx="0">
                  <c:v>9791</c:v>
                </c:pt>
                <c:pt idx="1">
                  <c:v>8183</c:v>
                </c:pt>
                <c:pt idx="2">
                  <c:v>17058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78-4111-A7F8-9636B0F3A8A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5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A975D-29FA-491D-958B-91372F758785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BEDD3-F14A-4140-9604-FF74A18BD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EDD3-F14A-4140-9604-FF74A18BDE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59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3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9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5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1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27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7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9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20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10DB7-A203-4A51-B51D-EE6AA0F27D16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ED36C-1DCA-402D-98E4-D7F32FB5C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7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47214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/>
              <a:t>Dashboard</a:t>
            </a:r>
            <a:endParaRPr lang="en-US" sz="1400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436782"/>
              </p:ext>
            </p:extLst>
          </p:nvPr>
        </p:nvGraphicFramePr>
        <p:xfrm>
          <a:off x="76200" y="3397151"/>
          <a:ext cx="5019675" cy="3384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8141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Summary 2022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2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Days Pending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Cumulative  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&gt;120 Days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Cases Established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Cumulative 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9.791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Cases Completed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Cumulative 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/>
                        <a:t>8,183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Cases Pending (Inventory)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Cumulative 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18,102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Average</a:t>
                      </a:r>
                      <a:r>
                        <a:rPr lang="en-US" sz="900" b="1" baseline="0" dirty="0"/>
                        <a:t> Station Production</a:t>
                      </a:r>
                      <a:endParaRPr lang="en-US" sz="9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Average # Cases Completed / Day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/>
                        <a:t>57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Percent</a:t>
                      </a:r>
                      <a:r>
                        <a:rPr lang="en-US" sz="900" b="1" baseline="0" dirty="0"/>
                        <a:t> of </a:t>
                      </a:r>
                      <a:r>
                        <a:rPr lang="en-US" sz="900" b="1" dirty="0"/>
                        <a:t>Cases Completed</a:t>
                      </a:r>
                      <a:r>
                        <a:rPr lang="en-US" sz="900" b="1" baseline="0" dirty="0"/>
                        <a:t> vs. Established (Average)</a:t>
                      </a:r>
                      <a:endParaRPr lang="en-US" sz="9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9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&gt; 90% - G| 80% - 89% - Y | &lt; 80% - R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86%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Applications Received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Cumulative 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26,669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Percent</a:t>
                      </a:r>
                      <a:r>
                        <a:rPr lang="en-US" sz="900" b="1" baseline="0" dirty="0"/>
                        <a:t> of Application Inventoried (Average)</a:t>
                      </a:r>
                      <a:endParaRPr lang="en-US" sz="9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900" b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&lt; 20% - G| 21% - 60% - Y | &lt; 60 - 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62.84%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4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Percent of Application</a:t>
                      </a:r>
                      <a:r>
                        <a:rPr lang="en-US" sz="900" b="1" baseline="0" dirty="0"/>
                        <a:t> Processed (Average)</a:t>
                      </a:r>
                      <a:endParaRPr lang="en-US" sz="9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9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&gt; 60% - G | 40% - 59% - Y | &lt; 40% - R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31.06%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7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/>
                        <a:t>Converted</a:t>
                      </a:r>
                      <a:r>
                        <a:rPr lang="en-US" sz="900" b="1" baseline="0" dirty="0"/>
                        <a:t> TON</a:t>
                      </a:r>
                      <a:endParaRPr lang="en-US" sz="9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Cumulative 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/>
                        <a:t>384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61706"/>
              </p:ext>
            </p:extLst>
          </p:nvPr>
        </p:nvGraphicFramePr>
        <p:xfrm>
          <a:off x="5105400" y="5105401"/>
          <a:ext cx="39623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99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Risks / Issues / Communication</a:t>
                      </a:r>
                      <a:r>
                        <a:rPr lang="en-US" sz="1200" baseline="0" dirty="0"/>
                        <a:t> Strategy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299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3/20/18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known issues</a:t>
                      </a:r>
                      <a:r>
                        <a:rPr lang="en-US" sz="1000" baseline="0" dirty="0"/>
                        <a:t> here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85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376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241292"/>
              </p:ext>
            </p:extLst>
          </p:nvPr>
        </p:nvGraphicFramePr>
        <p:xfrm>
          <a:off x="76200" y="324213"/>
          <a:ext cx="3886200" cy="3048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918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Monthly Assessment</a:t>
                      </a:r>
                      <a:r>
                        <a:rPr lang="en-US" sz="1200" baseline="0" dirty="0"/>
                        <a:t>  (APR)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067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800" b="1" dirty="0"/>
                        <a:t>Days</a:t>
                      </a:r>
                      <a:r>
                        <a:rPr lang="en-US" sz="800" b="1" baseline="0" dirty="0"/>
                        <a:t> Pending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/>
                        <a:t>&lt; 30 Days – Green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/>
                        <a:t>30-89 Days–Yellow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/>
                        <a:t>&gt; 90 Days – Red </a:t>
                      </a:r>
                      <a:endParaRPr lang="en-US" sz="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120</a:t>
                      </a:r>
                      <a:r>
                        <a:rPr lang="en-US" sz="900" b="1" baseline="0" dirty="0"/>
                        <a:t> Days</a:t>
                      </a:r>
                      <a:endParaRPr lang="en-US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067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800" b="1" baseline="0" dirty="0"/>
                        <a:t>Cases Established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&gt;2000 – Green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1000-2000–Yellow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0-1000 – Red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1,715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216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Cases</a:t>
                      </a:r>
                      <a:r>
                        <a:rPr lang="en-US" sz="800" b="1" baseline="0" dirty="0"/>
                        <a:t> Completed</a:t>
                      </a:r>
                      <a:endParaRPr lang="en-US" sz="8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1500-2500 – Green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500-1499–Yellow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0-500 – Red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1,016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955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Cases Pending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1000 – Green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999-3000 – Yellow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3000 – Red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2,252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Average</a:t>
                      </a:r>
                      <a:r>
                        <a:rPr lang="en-US" sz="800" b="1" baseline="0" dirty="0"/>
                        <a:t> Station Production</a:t>
                      </a:r>
                      <a:endParaRPr lang="en-US" sz="8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100 – Green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50-99 – Yellow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50 – Red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Percent</a:t>
                      </a:r>
                      <a:r>
                        <a:rPr lang="en-US" sz="800" b="1" baseline="0" dirty="0"/>
                        <a:t> of </a:t>
                      </a:r>
                      <a:r>
                        <a:rPr lang="en-US" sz="800" b="1" dirty="0"/>
                        <a:t>Cases </a:t>
                      </a:r>
                      <a:r>
                        <a:rPr lang="en-US" sz="800" b="1" baseline="0" dirty="0"/>
                        <a:t>Established vs. Completed</a:t>
                      </a:r>
                      <a:endParaRPr lang="en-US" sz="8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90% - Green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80% - 89% - Yellow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80% - Red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/>
                        <a:t>82.12%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3350625" y="1695450"/>
            <a:ext cx="230775" cy="20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39586" y="5334000"/>
            <a:ext cx="115186" cy="114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39586" y="5867400"/>
            <a:ext cx="115186" cy="1143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39586" y="6248400"/>
            <a:ext cx="115186" cy="1143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257376"/>
              </p:ext>
            </p:extLst>
          </p:nvPr>
        </p:nvGraphicFramePr>
        <p:xfrm>
          <a:off x="3971925" y="312495"/>
          <a:ext cx="5077178" cy="3040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3435ADE6-41CA-43CF-9E40-4B70AC4E6428}"/>
              </a:ext>
            </a:extLst>
          </p:cNvPr>
          <p:cNvSpPr/>
          <p:nvPr/>
        </p:nvSpPr>
        <p:spPr>
          <a:xfrm>
            <a:off x="3358640" y="2191895"/>
            <a:ext cx="230775" cy="20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B55D1EB-887B-41FB-9AD8-8B9F8C509911}"/>
              </a:ext>
            </a:extLst>
          </p:cNvPr>
          <p:cNvSpPr/>
          <p:nvPr/>
        </p:nvSpPr>
        <p:spPr>
          <a:xfrm>
            <a:off x="3361462" y="2662581"/>
            <a:ext cx="230775" cy="2021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453F2A-88BF-4CB2-B138-77FE37EAE03D}"/>
              </a:ext>
            </a:extLst>
          </p:cNvPr>
          <p:cNvSpPr/>
          <p:nvPr/>
        </p:nvSpPr>
        <p:spPr>
          <a:xfrm>
            <a:off x="3350624" y="1282617"/>
            <a:ext cx="230775" cy="20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358559-1B70-4261-93EE-E71BD81B8C15}"/>
              </a:ext>
            </a:extLst>
          </p:cNvPr>
          <p:cNvSpPr/>
          <p:nvPr/>
        </p:nvSpPr>
        <p:spPr>
          <a:xfrm>
            <a:off x="3350623" y="786172"/>
            <a:ext cx="230775" cy="2021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5D30641-707D-41A5-9722-E4E837DEBEC9}"/>
              </a:ext>
            </a:extLst>
          </p:cNvPr>
          <p:cNvSpPr/>
          <p:nvPr/>
        </p:nvSpPr>
        <p:spPr>
          <a:xfrm>
            <a:off x="3358640" y="3141708"/>
            <a:ext cx="230775" cy="2021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5B3DFCAD-0C22-4DEC-8471-3514A5974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0930717"/>
              </p:ext>
            </p:extLst>
          </p:nvPr>
        </p:nvGraphicFramePr>
        <p:xfrm>
          <a:off x="5105400" y="3397151"/>
          <a:ext cx="3943703" cy="170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53218E6B-7642-4FCC-97CE-1072336C9458}"/>
              </a:ext>
            </a:extLst>
          </p:cNvPr>
          <p:cNvSpPr/>
          <p:nvPr/>
        </p:nvSpPr>
        <p:spPr>
          <a:xfrm>
            <a:off x="4838729" y="4951343"/>
            <a:ext cx="115186" cy="1143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3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79588FF1B9E41A64A93D7015D48D3" ma:contentTypeVersion="21" ma:contentTypeDescription="Create a new document." ma:contentTypeScope="" ma:versionID="bb2e581bbd5c7ca4920e739bb5d1f4a4">
  <xsd:schema xmlns:xsd="http://www.w3.org/2001/XMLSchema" xmlns:xs="http://www.w3.org/2001/XMLSchema" xmlns:p="http://schemas.microsoft.com/office/2006/metadata/properties" xmlns:ns1="http://schemas.microsoft.com/sharepoint/v3" xmlns:ns3="e2facf17-3f9c-46e4-b21a-7a081cc603dc" xmlns:ns4="c821be2d-78a6-40a3-b127-c3701de043ff" targetNamespace="http://schemas.microsoft.com/office/2006/metadata/properties" ma:root="true" ma:fieldsID="f3ac62a7d087f73a748e302fe778c0aa" ns1:_="" ns3:_="" ns4:_="">
    <xsd:import namespace="http://schemas.microsoft.com/sharepoint/v3"/>
    <xsd:import namespace="e2facf17-3f9c-46e4-b21a-7a081cc603dc"/>
    <xsd:import namespace="c821be2d-78a6-40a3-b127-c3701de043ff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facf17-3f9c-46e4-b21a-7a081cc603dc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MediaServiceAutoTags" ma:internalName="MediaServiceAutoTags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7" nillable="true" ma:displayName="Location" ma:internalName="MediaServiceLocation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1be2d-78a6-40a3-b127-c3701de043f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e2facf17-3f9c-46e4-b21a-7a081cc603dc" xsi:nil="true"/>
    <_ip_UnifiedCompliancePolicyUIAction xmlns="http://schemas.microsoft.com/sharepoint/v3" xsi:nil="true"/>
    <MigrationWizIdPermissions xmlns="e2facf17-3f9c-46e4-b21a-7a081cc603dc" xsi:nil="true"/>
    <MigrationWizIdSecurityGroups xmlns="e2facf17-3f9c-46e4-b21a-7a081cc603dc" xsi:nil="true"/>
    <_ip_UnifiedCompliancePolicyProperties xmlns="http://schemas.microsoft.com/sharepoint/v3" xsi:nil="true"/>
    <MigrationWizIdPermissionLevels xmlns="e2facf17-3f9c-46e4-b21a-7a081cc603dc" xsi:nil="true"/>
    <MigrationWizIdDocumentLibraryPermissions xmlns="e2facf17-3f9c-46e4-b21a-7a081cc603dc" xsi:nil="true"/>
  </documentManagement>
</p:properties>
</file>

<file path=customXml/itemProps1.xml><?xml version="1.0" encoding="utf-8"?>
<ds:datastoreItem xmlns:ds="http://schemas.openxmlformats.org/officeDocument/2006/customXml" ds:itemID="{487702EC-0D8C-4AED-B6BA-9828210A64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2facf17-3f9c-46e4-b21a-7a081cc603dc"/>
    <ds:schemaRef ds:uri="c821be2d-78a6-40a3-b127-c3701de043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8651F4-FA25-48C2-BE6F-9A1FEDB15A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6C8D1A-6BBC-40E6-A0D3-5C0188FFFCE5}">
  <ds:schemaRefs>
    <ds:schemaRef ds:uri="http://schemas.microsoft.com/sharepoint/v3"/>
    <ds:schemaRef ds:uri="c821be2d-78a6-40a3-b127-c3701de043ff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e2facf17-3f9c-46e4-b21a-7a081cc603dc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247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Veteran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Department of Veterans Affairs</dc:creator>
  <cp:lastModifiedBy>Moore, Sha-Rese J</cp:lastModifiedBy>
  <cp:revision>70</cp:revision>
  <dcterms:created xsi:type="dcterms:W3CDTF">2018-03-20T12:35:33Z</dcterms:created>
  <dcterms:modified xsi:type="dcterms:W3CDTF">2022-07-27T00:24:25Z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0x01010009779588FF1B9E41A64A93D7015D48D3</vt:lpwstr>
  </property>
</Properties>
</file>